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0"/>
  </p:handoutMasterIdLst>
  <p:sldIdLst>
    <p:sldId id="330" r:id="rId3"/>
    <p:sldId id="351" r:id="rId5"/>
    <p:sldId id="261" r:id="rId6"/>
    <p:sldId id="353" r:id="rId7"/>
    <p:sldId id="359" r:id="rId8"/>
    <p:sldId id="410" r:id="rId9"/>
    <p:sldId id="408" r:id="rId10"/>
    <p:sldId id="409" r:id="rId11"/>
    <p:sldId id="360" r:id="rId12"/>
    <p:sldId id="412" r:id="rId13"/>
    <p:sldId id="411" r:id="rId14"/>
    <p:sldId id="413" r:id="rId15"/>
    <p:sldId id="414" r:id="rId16"/>
    <p:sldId id="415" r:id="rId17"/>
    <p:sldId id="416" r:id="rId18"/>
    <p:sldId id="421" r:id="rId19"/>
    <p:sldId id="417" r:id="rId20"/>
    <p:sldId id="422" r:id="rId21"/>
    <p:sldId id="352" r:id="rId22"/>
    <p:sldId id="423" r:id="rId23"/>
    <p:sldId id="424" r:id="rId24"/>
    <p:sldId id="425" r:id="rId25"/>
    <p:sldId id="426" r:id="rId26"/>
    <p:sldId id="427" r:id="rId27"/>
    <p:sldId id="420" r:id="rId28"/>
    <p:sldId id="428" r:id="rId29"/>
    <p:sldId id="429" r:id="rId30"/>
    <p:sldId id="430" r:id="rId31"/>
    <p:sldId id="431" r:id="rId32"/>
    <p:sldId id="432" r:id="rId33"/>
    <p:sldId id="433" r:id="rId34"/>
    <p:sldId id="479" r:id="rId35"/>
    <p:sldId id="434" r:id="rId36"/>
    <p:sldId id="435" r:id="rId37"/>
    <p:sldId id="437" r:id="rId38"/>
    <p:sldId id="483" r:id="rId39"/>
    <p:sldId id="438" r:id="rId40"/>
    <p:sldId id="439" r:id="rId41"/>
    <p:sldId id="436" r:id="rId42"/>
    <p:sldId id="440" r:id="rId43"/>
    <p:sldId id="447" r:id="rId44"/>
    <p:sldId id="473" r:id="rId45"/>
    <p:sldId id="474" r:id="rId46"/>
    <p:sldId id="475" r:id="rId47"/>
    <p:sldId id="446" r:id="rId48"/>
    <p:sldId id="477" r:id="rId49"/>
    <p:sldId id="452" r:id="rId50"/>
    <p:sldId id="449" r:id="rId51"/>
    <p:sldId id="453" r:id="rId52"/>
    <p:sldId id="454" r:id="rId53"/>
    <p:sldId id="450" r:id="rId54"/>
    <p:sldId id="451" r:id="rId55"/>
    <p:sldId id="455" r:id="rId56"/>
    <p:sldId id="456" r:id="rId57"/>
    <p:sldId id="457" r:id="rId58"/>
    <p:sldId id="458" r:id="rId59"/>
    <p:sldId id="459" r:id="rId60"/>
    <p:sldId id="460" r:id="rId61"/>
    <p:sldId id="482" r:id="rId62"/>
    <p:sldId id="480" r:id="rId63"/>
    <p:sldId id="461" r:id="rId64"/>
    <p:sldId id="466" r:id="rId65"/>
    <p:sldId id="462" r:id="rId66"/>
    <p:sldId id="481" r:id="rId67"/>
    <p:sldId id="467" r:id="rId68"/>
    <p:sldId id="468" r:id="rId69"/>
    <p:sldId id="463" r:id="rId70"/>
    <p:sldId id="465" r:id="rId71"/>
    <p:sldId id="470" r:id="rId72"/>
    <p:sldId id="485" r:id="rId73"/>
    <p:sldId id="471" r:id="rId74"/>
    <p:sldId id="472" r:id="rId75"/>
    <p:sldId id="478" r:id="rId76"/>
    <p:sldId id="464" r:id="rId77"/>
    <p:sldId id="484" r:id="rId78"/>
    <p:sldId id="356" r:id="rId7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89998"/>
    <a:srgbClr val="D7A8A3"/>
    <a:srgbClr val="CAE9EC"/>
    <a:srgbClr val="DC7B4A"/>
    <a:srgbClr val="767171"/>
    <a:srgbClr val="F2F2F2"/>
    <a:srgbClr val="7B6F66"/>
    <a:srgbClr val="A78669"/>
    <a:srgbClr val="59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85" d="100"/>
          <a:sy n="85" d="100"/>
        </p:scale>
        <p:origin x="48" y="5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PRD2018-G03-SoftwareEngineeringProject\&#38454;&#27573;&#35780;&#23457;&#34920;\&#39033;&#30446;&#24635;&#35780;&#34920;.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PRD2018-G03-SoftwareEngineeringProject\&#38454;&#27573;&#35780;&#23457;&#34920;\&#39033;&#30446;&#24635;&#35780;&#34920;.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D:\PRD2018-G03-SoftwareEngineeringProject\&#38454;&#27573;&#35780;&#23457;&#34920;\&#39033;&#30446;&#24635;&#35780;&#34920;.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D:\PRD2018-G03-SoftwareEngineeringProject\&#38454;&#27573;&#35780;&#23457;&#34920;\&#39033;&#30446;&#24635;&#35780;&#34920;.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D:\PRD2018-G03-SoftwareEngineeringProject\&#38454;&#27573;&#35780;&#23457;&#34920;\&#39033;&#30446;&#24635;&#35780;&#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徐哲远</c:f>
              <c:strCache>
                <c:ptCount val="1"/>
                <c:pt idx="0">
                  <c:v>徐哲远</c:v>
                </c:pt>
              </c:strCache>
            </c:strRef>
          </c:tx>
          <c:spPr>
            <a:ln w="28575" cap="rnd">
              <a:solidFill>
                <a:schemeClr val="accent1"/>
              </a:solidFill>
              <a:round/>
            </a:ln>
            <a:effectLst/>
          </c:spPr>
          <c:marker>
            <c:symbol val="none"/>
          </c:marker>
          <c:dLbls>
            <c:delete val="1"/>
          </c:dLbls>
          <c:cat>
            <c:strRef>
              <c:f>Sheet1!$J$4:$N$4</c:f>
              <c:strCache>
                <c:ptCount val="5"/>
                <c:pt idx="0">
                  <c:v>工作质量</c:v>
                </c:pt>
                <c:pt idx="1">
                  <c:v>工作量</c:v>
                </c:pt>
                <c:pt idx="2">
                  <c:v>参与程度</c:v>
                </c:pt>
                <c:pt idx="3">
                  <c:v>工作规范</c:v>
                </c:pt>
                <c:pt idx="4">
                  <c:v>工作态度</c:v>
                </c:pt>
              </c:strCache>
            </c:strRef>
          </c:cat>
          <c:val>
            <c:numRef>
              <c:f>Sheet1!$J$5:$N$5</c:f>
              <c:numCache>
                <c:formatCode>General</c:formatCode>
                <c:ptCount val="5"/>
                <c:pt idx="0">
                  <c:v>16.5</c:v>
                </c:pt>
                <c:pt idx="1">
                  <c:v>17.5</c:v>
                </c:pt>
                <c:pt idx="2">
                  <c:v>17</c:v>
                </c:pt>
                <c:pt idx="3">
                  <c:v>16</c:v>
                </c:pt>
                <c:pt idx="4">
                  <c:v>16.5</c:v>
                </c:pt>
              </c:numCache>
            </c:numRef>
          </c:val>
        </c:ser>
        <c:ser>
          <c:idx val="1"/>
          <c:order val="1"/>
          <c:tx>
            <c:strRef>
              <c:f>平均分</c:f>
              <c:strCache>
                <c:ptCount val="1"/>
                <c:pt idx="0">
                  <c:v>平均分</c:v>
                </c:pt>
              </c:strCache>
            </c:strRef>
          </c:tx>
          <c:spPr>
            <a:ln w="28575" cap="rnd">
              <a:solidFill>
                <a:schemeClr val="accent2"/>
              </a:solidFill>
              <a:round/>
            </a:ln>
            <a:effectLst/>
          </c:spPr>
          <c:marker>
            <c:symbol val="none"/>
          </c:marker>
          <c:dLbls>
            <c:delete val="1"/>
          </c:dLbls>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16.4</c:v>
                </c:pt>
                <c:pt idx="1">
                  <c:v>17</c:v>
                </c:pt>
                <c:pt idx="2">
                  <c:v>16.8</c:v>
                </c:pt>
                <c:pt idx="3">
                  <c:v>16</c:v>
                </c:pt>
                <c:pt idx="4">
                  <c:v>16.9</c:v>
                </c:pt>
              </c:numCache>
            </c:numRef>
          </c:val>
        </c:ser>
        <c:dLbls>
          <c:showLegendKey val="0"/>
          <c:showVal val="0"/>
          <c:showCatName val="0"/>
          <c:showSerName val="0"/>
          <c:showPercent val="0"/>
          <c:showBubbleSize val="0"/>
        </c:dLbls>
        <c:axId val="153009288"/>
        <c:axId val="153009680"/>
      </c:radarChart>
      <c:catAx>
        <c:axId val="153009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3009680"/>
        <c:crosses val="autoZero"/>
        <c:auto val="1"/>
        <c:lblAlgn val="ctr"/>
        <c:lblOffset val="100"/>
        <c:noMultiLvlLbl val="0"/>
      </c:catAx>
      <c:valAx>
        <c:axId val="15300968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300928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沈启航</c:f>
              <c:strCache>
                <c:ptCount val="1"/>
                <c:pt idx="0">
                  <c:v>沈启航</c:v>
                </c:pt>
              </c:strCache>
            </c:strRef>
          </c:tx>
          <c:spPr>
            <a:ln w="28575" cap="rnd">
              <a:solidFill>
                <a:schemeClr val="accent1"/>
              </a:solidFill>
              <a:round/>
            </a:ln>
            <a:effectLst/>
          </c:spPr>
          <c:marker>
            <c:symbol val="none"/>
          </c:marker>
          <c:dLbls>
            <c:delete val="1"/>
          </c:dLbls>
          <c:cat>
            <c:strRef>
              <c:f>Sheet1!$J$4:$N$4</c:f>
              <c:strCache>
                <c:ptCount val="5"/>
                <c:pt idx="0">
                  <c:v>工作质量</c:v>
                </c:pt>
                <c:pt idx="1">
                  <c:v>工作量</c:v>
                </c:pt>
                <c:pt idx="2">
                  <c:v>参与程度</c:v>
                </c:pt>
                <c:pt idx="3">
                  <c:v>工作规范</c:v>
                </c:pt>
                <c:pt idx="4">
                  <c:v>工作态度</c:v>
                </c:pt>
              </c:strCache>
            </c:strRef>
          </c:cat>
          <c:val>
            <c:numRef>
              <c:f>Sheet1!$J$6:$N$6</c:f>
              <c:numCache>
                <c:formatCode>General</c:formatCode>
                <c:ptCount val="5"/>
                <c:pt idx="0">
                  <c:v>16.5</c:v>
                </c:pt>
                <c:pt idx="1">
                  <c:v>18</c:v>
                </c:pt>
                <c:pt idx="2">
                  <c:v>18</c:v>
                </c:pt>
                <c:pt idx="3">
                  <c:v>16</c:v>
                </c:pt>
                <c:pt idx="4">
                  <c:v>17.5</c:v>
                </c:pt>
              </c:numCache>
            </c:numRef>
          </c:val>
        </c:ser>
        <c:ser>
          <c:idx val="1"/>
          <c:order val="1"/>
          <c:tx>
            <c:strRef>
              <c:f>平均分</c:f>
              <c:strCache>
                <c:ptCount val="1"/>
                <c:pt idx="0">
                  <c:v>平均分</c:v>
                </c:pt>
              </c:strCache>
            </c:strRef>
          </c:tx>
          <c:spPr>
            <a:ln w="28575" cap="rnd">
              <a:solidFill>
                <a:schemeClr val="accent2"/>
              </a:solidFill>
              <a:round/>
            </a:ln>
            <a:effectLst/>
          </c:spPr>
          <c:marker>
            <c:symbol val="none"/>
          </c:marker>
          <c:dLbls>
            <c:delete val="1"/>
          </c:dLbls>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16.4</c:v>
                </c:pt>
                <c:pt idx="1">
                  <c:v>17</c:v>
                </c:pt>
                <c:pt idx="2">
                  <c:v>16.8</c:v>
                </c:pt>
                <c:pt idx="3">
                  <c:v>16</c:v>
                </c:pt>
                <c:pt idx="4">
                  <c:v>16.9</c:v>
                </c:pt>
              </c:numCache>
            </c:numRef>
          </c:val>
        </c:ser>
        <c:dLbls>
          <c:showLegendKey val="0"/>
          <c:showVal val="0"/>
          <c:showCatName val="0"/>
          <c:showSerName val="0"/>
          <c:showPercent val="0"/>
          <c:showBubbleSize val="0"/>
        </c:dLbls>
        <c:axId val="153359448"/>
        <c:axId val="153359840"/>
      </c:radarChart>
      <c:catAx>
        <c:axId val="15335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3359840"/>
        <c:crosses val="autoZero"/>
        <c:auto val="1"/>
        <c:lblAlgn val="ctr"/>
        <c:lblOffset val="100"/>
        <c:noMultiLvlLbl val="0"/>
      </c:catAx>
      <c:valAx>
        <c:axId val="15335984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335944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叶柏成</c:f>
              <c:strCache>
                <c:ptCount val="1"/>
                <c:pt idx="0">
                  <c:v>叶柏成</c:v>
                </c:pt>
              </c:strCache>
            </c:strRef>
          </c:tx>
          <c:spPr>
            <a:ln w="28575" cap="rnd">
              <a:solidFill>
                <a:schemeClr val="accent1"/>
              </a:solidFill>
              <a:round/>
            </a:ln>
            <a:effectLst/>
          </c:spPr>
          <c:marker>
            <c:symbol val="none"/>
          </c:marker>
          <c:dLbls>
            <c:delete val="1"/>
          </c:dLbls>
          <c:cat>
            <c:strRef>
              <c:f>Sheet1!$J$4:$N$4</c:f>
              <c:strCache>
                <c:ptCount val="5"/>
                <c:pt idx="0">
                  <c:v>工作质量</c:v>
                </c:pt>
                <c:pt idx="1">
                  <c:v>工作量</c:v>
                </c:pt>
                <c:pt idx="2">
                  <c:v>参与程度</c:v>
                </c:pt>
                <c:pt idx="3">
                  <c:v>工作规范</c:v>
                </c:pt>
                <c:pt idx="4">
                  <c:v>工作态度</c:v>
                </c:pt>
              </c:strCache>
            </c:strRef>
          </c:cat>
          <c:val>
            <c:numRef>
              <c:f>Sheet1!$J$7:$N$7</c:f>
              <c:numCache>
                <c:formatCode>General</c:formatCode>
                <c:ptCount val="5"/>
                <c:pt idx="0">
                  <c:v>16</c:v>
                </c:pt>
                <c:pt idx="1">
                  <c:v>16.5</c:v>
                </c:pt>
                <c:pt idx="2">
                  <c:v>17</c:v>
                </c:pt>
                <c:pt idx="3">
                  <c:v>16.5</c:v>
                </c:pt>
                <c:pt idx="4">
                  <c:v>17</c:v>
                </c:pt>
              </c:numCache>
            </c:numRef>
          </c:val>
        </c:ser>
        <c:ser>
          <c:idx val="1"/>
          <c:order val="1"/>
          <c:tx>
            <c:strRef>
              <c:f>平均分</c:f>
              <c:strCache>
                <c:ptCount val="1"/>
                <c:pt idx="0">
                  <c:v>平均分</c:v>
                </c:pt>
              </c:strCache>
            </c:strRef>
          </c:tx>
          <c:spPr>
            <a:ln w="28575" cap="rnd">
              <a:solidFill>
                <a:schemeClr val="accent2"/>
              </a:solidFill>
              <a:round/>
            </a:ln>
            <a:effectLst/>
          </c:spPr>
          <c:marker>
            <c:symbol val="none"/>
          </c:marker>
          <c:dLbls>
            <c:delete val="1"/>
          </c:dLbls>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16.4</c:v>
                </c:pt>
                <c:pt idx="1">
                  <c:v>17</c:v>
                </c:pt>
                <c:pt idx="2">
                  <c:v>16.8</c:v>
                </c:pt>
                <c:pt idx="3">
                  <c:v>16</c:v>
                </c:pt>
                <c:pt idx="4">
                  <c:v>16.9</c:v>
                </c:pt>
              </c:numCache>
            </c:numRef>
          </c:val>
        </c:ser>
        <c:dLbls>
          <c:showLegendKey val="0"/>
          <c:showVal val="0"/>
          <c:showCatName val="0"/>
          <c:showSerName val="0"/>
          <c:showPercent val="0"/>
          <c:showBubbleSize val="0"/>
        </c:dLbls>
        <c:axId val="153360624"/>
        <c:axId val="153361016"/>
      </c:radarChart>
      <c:catAx>
        <c:axId val="153360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3361016"/>
        <c:crosses val="autoZero"/>
        <c:auto val="1"/>
        <c:lblAlgn val="ctr"/>
        <c:lblOffset val="100"/>
        <c:noMultiLvlLbl val="0"/>
      </c:catAx>
      <c:valAx>
        <c:axId val="15336101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336062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杨以恒</c:f>
              <c:strCache>
                <c:ptCount val="1"/>
                <c:pt idx="0">
                  <c:v>杨以恒</c:v>
                </c:pt>
              </c:strCache>
            </c:strRef>
          </c:tx>
          <c:spPr>
            <a:ln w="28575" cap="rnd">
              <a:solidFill>
                <a:schemeClr val="accent1"/>
              </a:solidFill>
              <a:round/>
            </a:ln>
            <a:effectLst/>
          </c:spPr>
          <c:marker>
            <c:symbol val="none"/>
          </c:marker>
          <c:dLbls>
            <c:delete val="1"/>
          </c:dLbls>
          <c:cat>
            <c:strRef>
              <c:f>Sheet1!$J$4:$N$4</c:f>
              <c:strCache>
                <c:ptCount val="5"/>
                <c:pt idx="0">
                  <c:v>工作质量</c:v>
                </c:pt>
                <c:pt idx="1">
                  <c:v>工作量</c:v>
                </c:pt>
                <c:pt idx="2">
                  <c:v>参与程度</c:v>
                </c:pt>
                <c:pt idx="3">
                  <c:v>工作规范</c:v>
                </c:pt>
                <c:pt idx="4">
                  <c:v>工作态度</c:v>
                </c:pt>
              </c:strCache>
            </c:strRef>
          </c:cat>
          <c:val>
            <c:numRef>
              <c:f>Sheet1!$J$8:$N$8</c:f>
              <c:numCache>
                <c:formatCode>General</c:formatCode>
                <c:ptCount val="5"/>
                <c:pt idx="0">
                  <c:v>17</c:v>
                </c:pt>
                <c:pt idx="1">
                  <c:v>16.5</c:v>
                </c:pt>
                <c:pt idx="2">
                  <c:v>16.5</c:v>
                </c:pt>
                <c:pt idx="3">
                  <c:v>16</c:v>
                </c:pt>
                <c:pt idx="4">
                  <c:v>16</c:v>
                </c:pt>
              </c:numCache>
            </c:numRef>
          </c:val>
        </c:ser>
        <c:ser>
          <c:idx val="1"/>
          <c:order val="1"/>
          <c:tx>
            <c:strRef>
              <c:f>平均分</c:f>
              <c:strCache>
                <c:ptCount val="1"/>
                <c:pt idx="0">
                  <c:v>平均分</c:v>
                </c:pt>
              </c:strCache>
            </c:strRef>
          </c:tx>
          <c:spPr>
            <a:ln w="28575" cap="rnd">
              <a:solidFill>
                <a:schemeClr val="accent2"/>
              </a:solidFill>
              <a:round/>
            </a:ln>
            <a:effectLst/>
          </c:spPr>
          <c:marker>
            <c:symbol val="none"/>
          </c:marker>
          <c:dLbls>
            <c:delete val="1"/>
          </c:dLbls>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16.4</c:v>
                </c:pt>
                <c:pt idx="1">
                  <c:v>17</c:v>
                </c:pt>
                <c:pt idx="2">
                  <c:v>16.8</c:v>
                </c:pt>
                <c:pt idx="3">
                  <c:v>16</c:v>
                </c:pt>
                <c:pt idx="4">
                  <c:v>16.9</c:v>
                </c:pt>
              </c:numCache>
            </c:numRef>
          </c:val>
        </c:ser>
        <c:dLbls>
          <c:showLegendKey val="0"/>
          <c:showVal val="0"/>
          <c:showCatName val="0"/>
          <c:showSerName val="0"/>
          <c:showPercent val="0"/>
          <c:showBubbleSize val="0"/>
        </c:dLbls>
        <c:axId val="153361800"/>
        <c:axId val="153362192"/>
      </c:radarChart>
      <c:catAx>
        <c:axId val="15336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3362192"/>
        <c:crosses val="autoZero"/>
        <c:auto val="1"/>
        <c:lblAlgn val="ctr"/>
        <c:lblOffset val="100"/>
        <c:noMultiLvlLbl val="0"/>
      </c:catAx>
      <c:valAx>
        <c:axId val="153362192"/>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336180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骆佳俊</c:f>
              <c:strCache>
                <c:ptCount val="1"/>
                <c:pt idx="0">
                  <c:v>骆佳俊</c:v>
                </c:pt>
              </c:strCache>
            </c:strRef>
          </c:tx>
          <c:spPr>
            <a:ln w="28575" cap="rnd">
              <a:solidFill>
                <a:schemeClr val="accent1"/>
              </a:solidFill>
              <a:round/>
            </a:ln>
            <a:effectLst/>
          </c:spPr>
          <c:marker>
            <c:symbol val="none"/>
          </c:marker>
          <c:dLbls>
            <c:delete val="1"/>
          </c:dLbls>
          <c:cat>
            <c:strRef>
              <c:f>Sheet1!$J$4:$N$4</c:f>
              <c:strCache>
                <c:ptCount val="5"/>
                <c:pt idx="0">
                  <c:v>工作质量</c:v>
                </c:pt>
                <c:pt idx="1">
                  <c:v>工作量</c:v>
                </c:pt>
                <c:pt idx="2">
                  <c:v>参与程度</c:v>
                </c:pt>
                <c:pt idx="3">
                  <c:v>工作规范</c:v>
                </c:pt>
                <c:pt idx="4">
                  <c:v>工作态度</c:v>
                </c:pt>
              </c:strCache>
            </c:strRef>
          </c:cat>
          <c:val>
            <c:numRef>
              <c:f>Sheet1!$J$9:$N$9</c:f>
              <c:numCache>
                <c:formatCode>General</c:formatCode>
                <c:ptCount val="5"/>
                <c:pt idx="0">
                  <c:v>16</c:v>
                </c:pt>
                <c:pt idx="1">
                  <c:v>16.5</c:v>
                </c:pt>
                <c:pt idx="2">
                  <c:v>15.5</c:v>
                </c:pt>
                <c:pt idx="3">
                  <c:v>15.5</c:v>
                </c:pt>
                <c:pt idx="4">
                  <c:v>17.5</c:v>
                </c:pt>
              </c:numCache>
            </c:numRef>
          </c:val>
        </c:ser>
        <c:ser>
          <c:idx val="1"/>
          <c:order val="1"/>
          <c:tx>
            <c:strRef>
              <c:f>平均分</c:f>
              <c:strCache>
                <c:ptCount val="1"/>
                <c:pt idx="0">
                  <c:v>平均分</c:v>
                </c:pt>
              </c:strCache>
            </c:strRef>
          </c:tx>
          <c:spPr>
            <a:ln w="28575" cap="rnd">
              <a:solidFill>
                <a:schemeClr val="accent2"/>
              </a:solidFill>
              <a:round/>
            </a:ln>
            <a:effectLst/>
          </c:spPr>
          <c:marker>
            <c:symbol val="none"/>
          </c:marker>
          <c:dLbls>
            <c:delete val="1"/>
          </c:dLbls>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16.4</c:v>
                </c:pt>
                <c:pt idx="1">
                  <c:v>17</c:v>
                </c:pt>
                <c:pt idx="2">
                  <c:v>16.8</c:v>
                </c:pt>
                <c:pt idx="3">
                  <c:v>16</c:v>
                </c:pt>
                <c:pt idx="4">
                  <c:v>16.9</c:v>
                </c:pt>
              </c:numCache>
            </c:numRef>
          </c:val>
        </c:ser>
        <c:dLbls>
          <c:showLegendKey val="0"/>
          <c:showVal val="0"/>
          <c:showCatName val="0"/>
          <c:showSerName val="0"/>
          <c:showPercent val="0"/>
          <c:showBubbleSize val="0"/>
        </c:dLbls>
        <c:axId val="248997496"/>
        <c:axId val="248997888"/>
      </c:radarChart>
      <c:catAx>
        <c:axId val="248997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48997888"/>
        <c:crosses val="autoZero"/>
        <c:auto val="1"/>
        <c:lblAlgn val="ctr"/>
        <c:lblOffset val="100"/>
        <c:noMultiLvlLbl val="0"/>
      </c:catAx>
      <c:valAx>
        <c:axId val="248997888"/>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4899749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2.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2.jpe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mailto:287256264@qq.com" TargetMode="External"/><Relationship Id="rId1" Type="http://schemas.openxmlformats.org/officeDocument/2006/relationships/image" Target="../media/image2.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2.jpeg"/></Relationships>
</file>

<file path=ppt/slides/_rels/slide59.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28.png"/><Relationship Id="rId10" Type="http://schemas.openxmlformats.org/officeDocument/2006/relationships/slideLayout" Target="../slideLayouts/slideLayout7.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25.png"/><Relationship Id="rId11" Type="http://schemas.openxmlformats.org/officeDocument/2006/relationships/slideLayout" Target="../slideLayouts/slideLayout7.xml"/><Relationship Id="rId10" Type="http://schemas.openxmlformats.org/officeDocument/2006/relationships/image" Target="../media/image68.png"/><Relationship Id="rId1" Type="http://schemas.openxmlformats.org/officeDocument/2006/relationships/image" Target="../media/image2.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0.png"/><Relationship Id="rId1"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2.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4.png"/><Relationship Id="rId1" Type="http://schemas.openxmlformats.org/officeDocument/2006/relationships/image" Target="../media/image2.jpe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6.png"/><Relationship Id="rId1" Type="http://schemas.openxmlformats.org/officeDocument/2006/relationships/image" Target="../media/image2.jpe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7.png"/><Relationship Id="rId1" Type="http://schemas.openxmlformats.org/officeDocument/2006/relationships/image" Target="../media/image2.jpe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8.png"/><Relationship Id="rId1" Type="http://schemas.openxmlformats.org/officeDocument/2006/relationships/image" Target="../media/image2.jpeg"/></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chart" Target="../charts/chart5.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jpeg"/><Relationship Id="rId1" Type="http://schemas.openxmlformats.org/officeDocument/2006/relationships/image" Target="../media/image2.jpe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2.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nvPicPr>
        <p:blipFill>
          <a:blip r:embed="rId1">
            <a:extLst>
              <a:ext uri="{28A0092B-C50C-407E-A947-70E740481C1C}">
                <a14:useLocalDpi xmlns:a14="http://schemas.microsoft.com/office/drawing/2010/main" val="0"/>
              </a:ext>
            </a:extLst>
          </a:blip>
          <a:stretch>
            <a:fillRect/>
          </a:stretch>
        </p:blipFill>
        <p:spPr>
          <a:xfrm>
            <a:off x="5217233" y="1530444"/>
            <a:ext cx="2086172" cy="2086172"/>
          </a:xfrm>
          <a:prstGeom prst="rect">
            <a:avLst/>
          </a:prstGeom>
        </p:spPr>
      </p:pic>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620" y="3954780"/>
            <a:ext cx="12206605" cy="2939415"/>
            <a:chOff x="20" y="5946"/>
            <a:chExt cx="19184" cy="4852"/>
          </a:xfrm>
        </p:grpSpPr>
        <p:pic>
          <p:nvPicPr>
            <p:cNvPr id="3" name="图片 2" descr="400083054"/>
            <p:cNvPicPr>
              <a:picLocks noChangeAspect="1"/>
            </p:cNvPicPr>
            <p:nvPr/>
          </p:nvPicPr>
          <p:blipFill>
            <a:blip r:embed="rId2"/>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4348007" y="3177695"/>
            <a:ext cx="3824624" cy="684803"/>
          </a:xfrm>
          <a:prstGeom prst="rect">
            <a:avLst/>
          </a:prstGeom>
          <a:noFill/>
        </p:spPr>
        <p:txBody>
          <a:bodyPr wrap="square" lIns="68580" tIns="34290" rIns="68580" bIns="34290" rtlCol="0">
            <a:spAutoFit/>
          </a:bodyPr>
          <a:lstStyle/>
          <a:p>
            <a:pPr algn="dist"/>
            <a:r>
              <a:rPr lang="zh-CN" altLang="en-US" sz="4000" dirty="0">
                <a:solidFill>
                  <a:schemeClr val="bg2">
                    <a:lumMod val="50000"/>
                  </a:schemeClr>
                </a:solidFill>
                <a:latin typeface="微软雅黑" panose="020B0503020204020204" charset="-122"/>
                <a:ea typeface="微软雅黑" panose="020B0503020204020204" charset="-122"/>
              </a:rPr>
              <a:t>项目总结</a:t>
            </a:r>
            <a:r>
              <a:rPr lang="en-US" altLang="zh-CN" sz="4000" dirty="0">
                <a:solidFill>
                  <a:schemeClr val="bg2">
                    <a:lumMod val="50000"/>
                  </a:schemeClr>
                </a:solidFill>
                <a:latin typeface="微软雅黑" panose="020B0503020204020204" charset="-122"/>
                <a:ea typeface="微软雅黑" panose="020B0503020204020204" charset="-122"/>
              </a:rPr>
              <a:t>PPT</a:t>
            </a:r>
            <a:endParaRPr lang="zh-CN" altLang="zh-CN" sz="3200" dirty="0">
              <a:solidFill>
                <a:schemeClr val="bg2">
                  <a:lumMod val="50000"/>
                </a:schemeClr>
              </a:solidFill>
              <a:latin typeface="微软雅黑" panose="020B0503020204020204" charset="-122"/>
              <a:ea typeface="微软雅黑" panose="020B0503020204020204" charset="-122"/>
            </a:endParaRPr>
          </a:p>
        </p:txBody>
      </p:sp>
      <p:sp>
        <p:nvSpPr>
          <p:cNvPr id="18" name="文本框 17"/>
          <p:cNvSpPr txBox="1"/>
          <p:nvPr/>
        </p:nvSpPr>
        <p:spPr>
          <a:xfrm>
            <a:off x="3869407" y="4071702"/>
            <a:ext cx="4766310" cy="707886"/>
          </a:xfrm>
          <a:prstGeom prst="rect">
            <a:avLst/>
          </a:prstGeom>
          <a:noFill/>
        </p:spPr>
        <p:txBody>
          <a:bodyPr wrap="square" rtlCol="0">
            <a:spAutoFit/>
          </a:bodyPr>
          <a:lstStyle/>
          <a:p>
            <a:pPr algn="ctr"/>
            <a:r>
              <a:rPr lang="zh-CN" altLang="en-US" sz="2000" dirty="0">
                <a:solidFill>
                  <a:schemeClr val="bg2">
                    <a:lumMod val="50000"/>
                  </a:schemeClr>
                </a:solidFill>
                <a:latin typeface="微软雅黑" panose="020B0503020204020204" charset="-122"/>
                <a:ea typeface="微软雅黑" panose="020B0503020204020204" charset="-122"/>
              </a:rPr>
              <a:t>组长：沈启航</a:t>
            </a: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组员：徐哲远 骆佳俊</a:t>
            </a:r>
            <a:endParaRPr lang="en-US" altLang="zh-CN" sz="2000" dirty="0">
              <a:solidFill>
                <a:schemeClr val="bg2">
                  <a:lumMod val="50000"/>
                </a:schemeClr>
              </a:solidFill>
              <a:latin typeface="微软雅黑" panose="020B0503020204020204" charset="-122"/>
              <a:ea typeface="微软雅黑" panose="020B0503020204020204" charset="-122"/>
            </a:endParaRPr>
          </a:p>
          <a:p>
            <a:pPr algn="ct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杨以恒 叶柏成</a:t>
            </a:r>
            <a:endParaRPr lang="zh-CN" altLang="en-US" sz="2000" dirty="0">
              <a:solidFill>
                <a:schemeClr val="bg2">
                  <a:lumMod val="50000"/>
                </a:schemeClr>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TWO</a:t>
            </a:r>
            <a:endParaRPr lang="en-US" altLang="zh-CN" sz="2800" b="1" dirty="0">
              <a:solidFill>
                <a:schemeClr val="bg2">
                  <a:lumMod val="50000"/>
                </a:schemeClr>
              </a:solidFill>
              <a:latin typeface="方正姚体" panose="02010601030101010101" charset="-122"/>
              <a:ea typeface="方正姚体" panose="02010601030101010101" charset="-122"/>
            </a:endParaRP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1"/>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224522" y="2752294"/>
            <a:ext cx="5713746"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2.</a:t>
            </a:r>
            <a:r>
              <a:rPr lang="zh-CN" altLang="en-US" sz="4800" b="1" dirty="0">
                <a:solidFill>
                  <a:srgbClr val="767171"/>
                </a:solidFill>
                <a:latin typeface="Microsoft JhengHei" panose="020B0604030504040204" charset="-120"/>
                <a:ea typeface="Microsoft JhengHei" panose="020B0604030504040204" charset="-120"/>
              </a:rPr>
              <a:t>需求工程项目计划</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GITHUB</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配置管理工具</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9" name="文本框 8"/>
          <p:cNvSpPr txBox="1"/>
          <p:nvPr/>
        </p:nvSpPr>
        <p:spPr>
          <a:xfrm>
            <a:off x="1687024" y="1890177"/>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分支结构</a:t>
            </a:r>
            <a:endParaRPr lang="zh-CN" altLang="en-US" sz="2000" b="1" dirty="0">
              <a:solidFill>
                <a:schemeClr val="tx1">
                  <a:lumMod val="65000"/>
                  <a:lumOff val="35000"/>
                </a:schemeClr>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243" y="2398666"/>
            <a:ext cx="3362325" cy="301942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953" y="577215"/>
            <a:ext cx="3186376" cy="5732917"/>
          </a:xfrm>
          <a:prstGeom prst="rect">
            <a:avLst/>
          </a:prstGeom>
        </p:spPr>
      </p:pic>
      <p:sp>
        <p:nvSpPr>
          <p:cNvPr id="16" name="文本框 15"/>
          <p:cNvSpPr txBox="1"/>
          <p:nvPr/>
        </p:nvSpPr>
        <p:spPr>
          <a:xfrm>
            <a:off x="5458709" y="774854"/>
            <a:ext cx="1733167" cy="400110"/>
          </a:xfrm>
          <a:prstGeom prst="rect">
            <a:avLst/>
          </a:prstGeom>
          <a:noFill/>
        </p:spPr>
        <p:txBody>
          <a:bodyPr wrap="none" rtlCol="0">
            <a:spAutoFit/>
          </a:bodyPr>
          <a:lstStyle/>
          <a:p>
            <a:r>
              <a:rPr lang="zh-CN" altLang="en-US" sz="2000" b="1" dirty="0">
                <a:solidFill>
                  <a:schemeClr val="tx1">
                    <a:lumMod val="65000"/>
                    <a:lumOff val="35000"/>
                  </a:schemeClr>
                </a:solidFill>
              </a:rPr>
              <a:t>文档更新记录</a:t>
            </a:r>
            <a:endParaRPr lang="zh-CN" altLang="en-US" sz="2000" b="1" dirty="0">
              <a:solidFill>
                <a:schemeClr val="tx1">
                  <a:lumMod val="65000"/>
                  <a:lumOff val="35000"/>
                </a:schemeClr>
              </a:solidFill>
            </a:endParaRPr>
          </a:p>
        </p:txBody>
      </p:sp>
      <p:sp>
        <p:nvSpPr>
          <p:cNvPr id="17" name="文本框 16"/>
          <p:cNvSpPr txBox="1"/>
          <p:nvPr/>
        </p:nvSpPr>
        <p:spPr>
          <a:xfrm>
            <a:off x="6877083" y="6310132"/>
            <a:ext cx="4548040"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endParaRPr lang="zh-CN" altLang="en-US" b="1" dirty="0">
              <a:solidFill>
                <a:schemeClr val="tx1">
                  <a:lumMod val="65000"/>
                  <a:lumOff val="3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文档更新</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2" name="文本框 1"/>
          <p:cNvSpPr txBox="1"/>
          <p:nvPr/>
        </p:nvSpPr>
        <p:spPr>
          <a:xfrm>
            <a:off x="4387840" y="607277"/>
            <a:ext cx="3416320" cy="369332"/>
          </a:xfrm>
          <a:prstGeom prst="rect">
            <a:avLst/>
          </a:prstGeom>
          <a:noFill/>
        </p:spPr>
        <p:txBody>
          <a:bodyPr wrap="none" rtlCol="0">
            <a:spAutoFit/>
          </a:bodyPr>
          <a:lstStyle/>
          <a:p>
            <a:r>
              <a:rPr lang="zh-CN" altLang="en-US" b="1" dirty="0">
                <a:solidFill>
                  <a:schemeClr val="tx1">
                    <a:lumMod val="65000"/>
                    <a:lumOff val="35000"/>
                  </a:schemeClr>
                </a:solidFill>
              </a:rPr>
              <a:t>例：需求工程项目计划更新历史</a:t>
            </a:r>
            <a:endParaRPr lang="zh-CN" altLang="en-US" b="1" dirty="0">
              <a:solidFill>
                <a:schemeClr val="tx1">
                  <a:lumMod val="65000"/>
                  <a:lumOff val="35000"/>
                </a:schemeClr>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075" y="1021582"/>
            <a:ext cx="10388906" cy="5229141"/>
          </a:xfrm>
          <a:prstGeom prst="rect">
            <a:avLst/>
          </a:prstGeom>
        </p:spPr>
      </p:pic>
      <p:sp>
        <p:nvSpPr>
          <p:cNvPr id="17" name="文本框 16"/>
          <p:cNvSpPr txBox="1"/>
          <p:nvPr/>
        </p:nvSpPr>
        <p:spPr>
          <a:xfrm>
            <a:off x="8358796" y="6235560"/>
            <a:ext cx="2925801"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详情见各文档历史记录</a:t>
            </a:r>
            <a:endParaRPr lang="zh-CN" altLang="en-US" b="1" dirty="0">
              <a:solidFill>
                <a:schemeClr val="tx1">
                  <a:lumMod val="65000"/>
                  <a:lumOff val="3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WBS</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结构</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032" y="894377"/>
            <a:ext cx="10916295" cy="5963623"/>
          </a:xfrm>
          <a:prstGeom prst="rect">
            <a:avLst/>
          </a:prstGeom>
        </p:spPr>
      </p:pic>
      <p:sp>
        <p:nvSpPr>
          <p:cNvPr id="17" name="文本框 16"/>
          <p:cNvSpPr txBox="1"/>
          <p:nvPr/>
        </p:nvSpPr>
        <p:spPr>
          <a:xfrm>
            <a:off x="8358796" y="6235560"/>
            <a:ext cx="313739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PRD2018-G03-WBS</a:t>
            </a:r>
            <a:endParaRPr lang="zh-CN" altLang="en-US" b="1" dirty="0">
              <a:solidFill>
                <a:schemeClr val="tx1">
                  <a:lumMod val="65000"/>
                  <a:lumOff val="3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甘特图</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8358796" y="6235560"/>
            <a:ext cx="3385863"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甘特图</a:t>
            </a:r>
            <a:endParaRPr lang="zh-CN" altLang="en-US" b="1" dirty="0">
              <a:solidFill>
                <a:schemeClr val="tx1">
                  <a:lumMod val="65000"/>
                  <a:lumOff val="3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45" y="1486154"/>
            <a:ext cx="10848109" cy="38107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子计划</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4325" y="1193205"/>
            <a:ext cx="2505075" cy="46672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243" y="1608635"/>
            <a:ext cx="5124450" cy="5048250"/>
          </a:xfrm>
          <a:prstGeom prst="rect">
            <a:avLst/>
          </a:prstGeom>
        </p:spPr>
      </p:pic>
      <p:sp>
        <p:nvSpPr>
          <p:cNvPr id="6" name="文本框 5"/>
          <p:cNvSpPr txBox="1"/>
          <p:nvPr/>
        </p:nvSpPr>
        <p:spPr>
          <a:xfrm>
            <a:off x="2904024" y="1111128"/>
            <a:ext cx="2492990" cy="369332"/>
          </a:xfrm>
          <a:prstGeom prst="rect">
            <a:avLst/>
          </a:prstGeom>
          <a:noFill/>
        </p:spPr>
        <p:txBody>
          <a:bodyPr wrap="none" rtlCol="0">
            <a:spAutoFit/>
          </a:bodyPr>
          <a:lstStyle/>
          <a:p>
            <a:r>
              <a:rPr lang="zh-CN" altLang="en-US" b="1" dirty="0">
                <a:solidFill>
                  <a:schemeClr val="tx1">
                    <a:lumMod val="65000"/>
                    <a:lumOff val="35000"/>
                  </a:schemeClr>
                </a:solidFill>
              </a:rPr>
              <a:t>风险管理计划（部分）</a:t>
            </a:r>
            <a:endParaRPr lang="zh-CN" altLang="en-US" b="1" dirty="0">
              <a:solidFill>
                <a:schemeClr val="tx1">
                  <a:lumMod val="65000"/>
                  <a:lumOff val="35000"/>
                </a:schemeClr>
              </a:solidFill>
            </a:endParaRPr>
          </a:p>
        </p:txBody>
      </p:sp>
      <p:sp>
        <p:nvSpPr>
          <p:cNvPr id="15" name="文本框 14"/>
          <p:cNvSpPr txBox="1"/>
          <p:nvPr/>
        </p:nvSpPr>
        <p:spPr>
          <a:xfrm>
            <a:off x="7917544" y="2521187"/>
            <a:ext cx="1346844" cy="369332"/>
          </a:xfrm>
          <a:prstGeom prst="rect">
            <a:avLst/>
          </a:prstGeom>
          <a:noFill/>
        </p:spPr>
        <p:txBody>
          <a:bodyPr wrap="none" rtlCol="0">
            <a:spAutoFit/>
          </a:bodyPr>
          <a:lstStyle/>
          <a:p>
            <a:r>
              <a:rPr lang="zh-CN" altLang="en-US" b="1" dirty="0">
                <a:solidFill>
                  <a:schemeClr val="tx1">
                    <a:lumMod val="65000"/>
                    <a:lumOff val="35000"/>
                  </a:schemeClr>
                </a:solidFill>
              </a:rPr>
              <a:t>子计划目录</a:t>
            </a:r>
            <a:endParaRPr lang="zh-CN" altLang="en-US" b="1" dirty="0">
              <a:solidFill>
                <a:schemeClr val="tx1">
                  <a:lumMod val="65000"/>
                  <a:lumOff val="35000"/>
                </a:schemeClr>
              </a:solidFill>
            </a:endParaRPr>
          </a:p>
        </p:txBody>
      </p:sp>
      <p:sp>
        <p:nvSpPr>
          <p:cNvPr id="16" name="文本框 15"/>
          <p:cNvSpPr txBox="1"/>
          <p:nvPr/>
        </p:nvSpPr>
        <p:spPr>
          <a:xfrm>
            <a:off x="7578236" y="6287553"/>
            <a:ext cx="461376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endParaRPr lang="zh-CN" altLang="en-US" b="1" dirty="0">
              <a:solidFill>
                <a:schemeClr val="tx1">
                  <a:lumMod val="65000"/>
                  <a:lumOff val="3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1"/>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endParaRPr lang="en-US" altLang="zh-CN" sz="2800" b="1" dirty="0">
              <a:solidFill>
                <a:schemeClr val="bg2">
                  <a:lumMod val="50000"/>
                </a:schemeClr>
              </a:solidFill>
              <a:latin typeface="方正姚体" panose="02010601030101010101" charset="-122"/>
              <a:ea typeface="方正姚体" panose="02010601030101010101" charset="-122"/>
            </a:endParaRPr>
          </a:p>
        </p:txBody>
      </p:sp>
      <p:sp>
        <p:nvSpPr>
          <p:cNvPr id="4" name="文本框 3"/>
          <p:cNvSpPr txBox="1"/>
          <p:nvPr/>
        </p:nvSpPr>
        <p:spPr>
          <a:xfrm>
            <a:off x="3756107" y="2666457"/>
            <a:ext cx="4650572"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3.</a:t>
            </a:r>
            <a:r>
              <a:rPr lang="zh-CN" altLang="en-US" sz="4800" dirty="0">
                <a:solidFill>
                  <a:schemeClr val="bg2">
                    <a:lumMod val="50000"/>
                  </a:schemeClr>
                </a:solidFill>
                <a:latin typeface="方正姚体" panose="02010601030101010101" charset="-122"/>
                <a:ea typeface="方正姚体" panose="02010601030101010101" charset="-122"/>
              </a:rPr>
              <a:t>需求分析阶段</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7763051" y="6235560"/>
            <a:ext cx="385073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愿景与范围</a:t>
            </a:r>
            <a:endParaRPr lang="zh-CN" altLang="en-US" b="1" dirty="0">
              <a:solidFill>
                <a:schemeClr val="tx1">
                  <a:lumMod val="65000"/>
                  <a:lumOff val="35000"/>
                </a:schemeClr>
              </a:solidFill>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56695"/>
          <a:stretch>
            <a:fillRect/>
          </a:stretch>
        </p:blipFill>
        <p:spPr>
          <a:xfrm>
            <a:off x="7625010" y="1220106"/>
            <a:ext cx="2362211" cy="489126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457" y="1323975"/>
            <a:ext cx="5143500" cy="4210050"/>
          </a:xfrm>
          <a:prstGeom prst="rect">
            <a:avLst/>
          </a:prstGeom>
        </p:spPr>
      </p:pic>
      <p:sp>
        <p:nvSpPr>
          <p:cNvPr id="6" name="文本框 5"/>
          <p:cNvSpPr txBox="1"/>
          <p:nvPr/>
        </p:nvSpPr>
        <p:spPr>
          <a:xfrm>
            <a:off x="4335733" y="916397"/>
            <a:ext cx="2723823" cy="369332"/>
          </a:xfrm>
          <a:prstGeom prst="rect">
            <a:avLst/>
          </a:prstGeom>
          <a:noFill/>
        </p:spPr>
        <p:txBody>
          <a:bodyPr wrap="none" rtlCol="0">
            <a:spAutoFit/>
          </a:bodyPr>
          <a:lstStyle/>
          <a:p>
            <a:r>
              <a:rPr lang="zh-CN" altLang="en-US" b="1" dirty="0">
                <a:solidFill>
                  <a:schemeClr val="tx1">
                    <a:lumMod val="65000"/>
                    <a:lumOff val="35000"/>
                  </a:schemeClr>
                </a:solidFill>
              </a:rPr>
              <a:t>文档部分内容及目录结构</a:t>
            </a:r>
            <a:endParaRPr lang="zh-CN" altLang="en-US" b="1" dirty="0">
              <a:solidFill>
                <a:schemeClr val="tx1">
                  <a:lumMod val="65000"/>
                  <a:lumOff val="3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p:cNvPicPr/>
          <p:nvPr/>
        </p:nvPicPr>
        <p:blipFill>
          <a:blip r:embed="rId2">
            <a:extLst>
              <a:ext uri="{28A0092B-C50C-407E-A947-70E740481C1C}">
                <a14:useLocalDpi xmlns:a14="http://schemas.microsoft.com/office/drawing/2010/main" val="0"/>
              </a:ext>
            </a:extLst>
          </a:blip>
          <a:stretch>
            <a:fillRect/>
          </a:stretch>
        </p:blipFill>
        <p:spPr>
          <a:xfrm>
            <a:off x="1906215" y="1706134"/>
            <a:ext cx="8379570" cy="4254915"/>
          </a:xfrm>
          <a:prstGeom prst="rect">
            <a:avLst/>
          </a:prstGeom>
        </p:spPr>
      </p:pic>
      <p:sp>
        <p:nvSpPr>
          <p:cNvPr id="3" name="文本框 2"/>
          <p:cNvSpPr txBox="1"/>
          <p:nvPr/>
        </p:nvSpPr>
        <p:spPr>
          <a:xfrm>
            <a:off x="2020820" y="1054896"/>
            <a:ext cx="1415772" cy="461665"/>
          </a:xfrm>
          <a:prstGeom prst="rect">
            <a:avLst/>
          </a:prstGeom>
          <a:noFill/>
        </p:spPr>
        <p:txBody>
          <a:bodyPr wrap="none" rtlCol="0">
            <a:spAutoFit/>
          </a:bodyPr>
          <a:lstStyle/>
          <a:p>
            <a:r>
              <a:rPr lang="zh-CN" altLang="en-US" sz="2400" b="1" dirty="0">
                <a:solidFill>
                  <a:schemeClr val="bg2">
                    <a:lumMod val="25000"/>
                  </a:schemeClr>
                </a:solidFill>
              </a:rPr>
              <a:t>上下文图</a:t>
            </a:r>
            <a:endParaRPr lang="zh-CN" altLang="en-US" sz="2400" b="1" dirty="0">
              <a:solidFill>
                <a:schemeClr val="bg2">
                  <a:lumMod val="2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用户群分类</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aphicFrame>
        <p:nvGraphicFramePr>
          <p:cNvPr id="3" name="表格 2"/>
          <p:cNvGraphicFramePr>
            <a:graphicFrameLocks noGrp="1"/>
          </p:cNvGraphicFramePr>
          <p:nvPr/>
        </p:nvGraphicFramePr>
        <p:xfrm>
          <a:off x="1220519" y="1933320"/>
          <a:ext cx="9750961" cy="2997266"/>
        </p:xfrm>
        <a:graphic>
          <a:graphicData uri="http://schemas.openxmlformats.org/drawingml/2006/table">
            <a:tbl>
              <a:tblPr firstRow="1" firstCol="1" bandRow="1">
                <a:tableStyleId>{F5AB1C69-6EDB-4FF4-983F-18BD219EF322}</a:tableStyleId>
              </a:tblPr>
              <a:tblGrid>
                <a:gridCol w="1826161"/>
                <a:gridCol w="1981200"/>
                <a:gridCol w="5943600"/>
              </a:tblGrid>
              <a:tr h="0">
                <a:tc>
                  <a:txBody>
                    <a:bodyPr/>
                    <a:lstStyle/>
                    <a:p>
                      <a:pPr>
                        <a:lnSpc>
                          <a:spcPct val="107000"/>
                        </a:lnSpc>
                        <a:spcAft>
                          <a:spcPts val="0"/>
                        </a:spcAft>
                      </a:pPr>
                      <a:r>
                        <a:rPr lang="zh-CN" sz="2400">
                          <a:effectLst/>
                        </a:rPr>
                        <a:t>用户群分类</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用户角色</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用户描述</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0">
                <a:tc>
                  <a:txBody>
                    <a:bodyPr/>
                    <a:lstStyle/>
                    <a:p>
                      <a:pPr>
                        <a:lnSpc>
                          <a:spcPct val="107000"/>
                        </a:lnSpc>
                        <a:spcAft>
                          <a:spcPts val="0"/>
                        </a:spcAft>
                      </a:pPr>
                      <a:r>
                        <a:rPr lang="zh-CN" sz="2400">
                          <a:effectLst/>
                        </a:rPr>
                        <a:t>客户</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项目发起人</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本项目的项目发起人</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0">
                <a:tc rowSpan="3">
                  <a:txBody>
                    <a:bodyPr/>
                    <a:lstStyle/>
                    <a:p>
                      <a:pPr>
                        <a:lnSpc>
                          <a:spcPct val="107000"/>
                        </a:lnSpc>
                        <a:spcAft>
                          <a:spcPts val="0"/>
                        </a:spcAft>
                      </a:pPr>
                      <a:r>
                        <a:rPr lang="zh-CN" altLang="en-US" sz="2400" dirty="0">
                          <a:effectLst/>
                        </a:rPr>
                        <a:t>注册用户</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教师用户</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软件工程系列课程授课教师</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0">
                <a:tc vMerge="1">
                  <a:tcPr/>
                </a:tc>
                <a:tc>
                  <a:txBody>
                    <a:bodyPr/>
                    <a:lstStyle/>
                    <a:p>
                      <a:pPr>
                        <a:lnSpc>
                          <a:spcPct val="107000"/>
                        </a:lnSpc>
                        <a:spcAft>
                          <a:spcPts val="0"/>
                        </a:spcAft>
                      </a:pPr>
                      <a:r>
                        <a:rPr lang="zh-CN" sz="2400">
                          <a:effectLst/>
                        </a:rPr>
                        <a:t>学生用户</a:t>
                      </a:r>
                      <a:endParaRPr lang="zh-CN" sz="24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正在参与软件工程系列课程的学生</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0">
                <a:tc vMerge="1">
                  <a:tcPr/>
                </a:tc>
                <a:tc>
                  <a:txBody>
                    <a:bodyPr/>
                    <a:lstStyle/>
                    <a:p>
                      <a:pPr>
                        <a:lnSpc>
                          <a:spcPct val="107000"/>
                        </a:lnSpc>
                        <a:spcAft>
                          <a:spcPts val="0"/>
                        </a:spcAft>
                      </a:pPr>
                      <a:r>
                        <a:rPr lang="zh-CN" altLang="zh-CN" sz="2400" dirty="0">
                          <a:effectLst/>
                        </a:rPr>
                        <a:t>管理员用户</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zh-CN" sz="2400" dirty="0">
                          <a:effectLst/>
                        </a:rPr>
                        <a:t>负责网站维护、用户信息管理、交流区内容审核管理的人员</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r>
              <a:tr h="0">
                <a:tc>
                  <a:txBody>
                    <a:bodyPr/>
                    <a:lstStyle/>
                    <a:p>
                      <a:pPr>
                        <a:lnSpc>
                          <a:spcPct val="107000"/>
                        </a:lnSpc>
                        <a:spcAft>
                          <a:spcPts val="0"/>
                        </a:spcAft>
                      </a:pPr>
                      <a:r>
                        <a:rPr lang="zh-CN" altLang="en-US" sz="2400" dirty="0">
                          <a:effectLst/>
                          <a:latin typeface="Calibri" panose="020F0502020204030204" charset="0"/>
                          <a:ea typeface="宋体" panose="02010600030101010101" pitchFamily="2" charset="-122"/>
                          <a:cs typeface="Times New Roman" panose="02020603050405020304" pitchFamily="18" charset="0"/>
                        </a:rPr>
                        <a:t>未注册用户</a:t>
                      </a: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defRPr/>
                      </a:pPr>
                      <a:r>
                        <a:rPr lang="zh-CN" altLang="zh-CN" sz="2400" dirty="0">
                          <a:effectLst/>
                        </a:rPr>
                        <a:t>游客用户</a:t>
                      </a:r>
                      <a:endParaRPr lang="zh-CN" altLang="zh-CN" sz="2400" dirty="0">
                        <a:effectLst/>
                      </a:endParaRPr>
                    </a:p>
                    <a:p>
                      <a:pPr>
                        <a:lnSpc>
                          <a:spcPct val="107000"/>
                        </a:lnSpc>
                        <a:spcAft>
                          <a:spcPts val="0"/>
                        </a:spcAft>
                      </a:pPr>
                      <a:endParaRPr lang="zh-CN" sz="24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defRPr/>
                      </a:pPr>
                      <a:r>
                        <a:rPr lang="zh-CN" altLang="zh-CN" sz="2400" dirty="0">
                          <a:effectLst/>
                        </a:rPr>
                        <a:t>对软件工程系列课程有兴趣的，非本专业内的学生或其他人员</a:t>
                      </a:r>
                      <a:endParaRPr lang="zh-CN" altLang="zh-CN" sz="2400" dirty="0">
                        <a:effectLst/>
                        <a:latin typeface="Calibri" panose="020F0502020204030204" charset="0"/>
                        <a:ea typeface="+mn-ea"/>
                        <a:cs typeface="Times New Roman" panose="02020603050405020304" pitchFamily="18" charset="0"/>
                      </a:endParaRPr>
                    </a:p>
                  </a:txBody>
                  <a:tcPr marL="68580" marR="68580" marT="0" marB="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43325" y="3175"/>
            <a:ext cx="4769485" cy="1684020"/>
            <a:chOff x="4235" y="0"/>
            <a:chExt cx="10192" cy="3964"/>
          </a:xfrm>
        </p:grpSpPr>
        <p:grpSp>
          <p:nvGrpSpPr>
            <p:cNvPr id="23" name="组合 22"/>
            <p:cNvGrpSpPr/>
            <p:nvPr/>
          </p:nvGrpSpPr>
          <p:grpSpPr>
            <a:xfrm>
              <a:off x="4235" y="0"/>
              <a:ext cx="9919" cy="3964"/>
              <a:chOff x="4235" y="0"/>
              <a:chExt cx="9919" cy="3964"/>
            </a:xfrm>
          </p:grpSpPr>
          <p:pic>
            <p:nvPicPr>
              <p:cNvPr id="24" name="图片 23"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25" name="矩形 2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5198345" y="1106333"/>
            <a:ext cx="2138680" cy="768350"/>
          </a:xfrm>
          <a:prstGeom prst="rect">
            <a:avLst/>
          </a:prstGeom>
        </p:spPr>
        <p:txBody>
          <a:bodyPr vert="horz" wrap="none">
            <a:spAutoFit/>
          </a:bodyPr>
          <a:lstStyle/>
          <a:p>
            <a:pPr lvl="0" algn="ctr" fontAlgn="base">
              <a:spcBef>
                <a:spcPct val="0"/>
              </a:spcBef>
              <a:spcAft>
                <a:spcPct val="0"/>
              </a:spcAft>
            </a:pPr>
            <a:r>
              <a:rPr lang="zh-CN" altLang="zh-CN" sz="4400" dirty="0">
                <a:latin typeface="幼圆" panose="02010509060101010101" charset="-122"/>
                <a:ea typeface="幼圆" panose="02010509060101010101" charset="-122"/>
              </a:rPr>
              <a:t>目  </a:t>
            </a:r>
            <a:r>
              <a:rPr lang="en-US" altLang="zh-CN" sz="4400" dirty="0">
                <a:latin typeface="幼圆" panose="02010509060101010101" charset="-122"/>
                <a:ea typeface="幼圆" panose="02010509060101010101" charset="-122"/>
              </a:rPr>
              <a:t> </a:t>
            </a:r>
            <a:r>
              <a:rPr lang="zh-CN" altLang="zh-CN" sz="4400" dirty="0">
                <a:latin typeface="幼圆" panose="02010509060101010101" charset="-122"/>
                <a:ea typeface="幼圆" panose="02010509060101010101" charset="-122"/>
              </a:rPr>
              <a:t>录</a:t>
            </a:r>
            <a:endParaRPr lang="zh-CN" altLang="zh-CN" sz="4400" dirty="0">
              <a:latin typeface="幼圆" panose="02010509060101010101" charset="-122"/>
              <a:ea typeface="幼圆" panose="02010509060101010101" charset="-122"/>
            </a:endParaRPr>
          </a:p>
        </p:txBody>
      </p:sp>
      <p:sp>
        <p:nvSpPr>
          <p:cNvPr id="28" name="矩形 27"/>
          <p:cNvSpPr/>
          <p:nvPr/>
        </p:nvSpPr>
        <p:spPr>
          <a:xfrm>
            <a:off x="5449943" y="2017533"/>
            <a:ext cx="1827110" cy="646331"/>
          </a:xfrm>
          <a:prstGeom prst="rect">
            <a:avLst/>
          </a:prstGeom>
        </p:spPr>
        <p:txBody>
          <a:bodyPr vert="horz" wrap="square">
            <a:spAutoFit/>
          </a:bodyPr>
          <a:lstStyle/>
          <a:p>
            <a:pPr algn="ctr"/>
            <a:r>
              <a:rPr lang="zh-CN" altLang="en-US" spc="300" dirty="0">
                <a:latin typeface="BrowalliaUPC" panose="020B0604020202020204" charset="0"/>
                <a:ea typeface="幼圆" panose="02010509060101010101" charset="-122"/>
              </a:rPr>
              <a:t>TABLE</a:t>
            </a:r>
            <a:endParaRPr lang="en-US" altLang="zh-CN" spc="300" dirty="0">
              <a:latin typeface="BrowalliaUPC" panose="020B0604020202020204" charset="0"/>
              <a:ea typeface="幼圆" panose="02010509060101010101" charset="-122"/>
            </a:endParaRPr>
          </a:p>
          <a:p>
            <a:pPr algn="ctr"/>
            <a:r>
              <a:rPr lang="zh-CN" altLang="en-US" spc="300" dirty="0">
                <a:latin typeface="BrowalliaUPC" panose="020B0604020202020204" charset="0"/>
                <a:ea typeface="幼圆" panose="02010509060101010101" charset="-122"/>
              </a:rPr>
              <a:t>OF CONTENTS</a:t>
            </a:r>
            <a:endParaRPr lang="zh-CN" altLang="en-US" spc="300" dirty="0">
              <a:latin typeface="BrowalliaUPC" panose="020B0604020202020204" charset="0"/>
              <a:ea typeface="幼圆" panose="02010509060101010101" charset="-122"/>
            </a:endParaRPr>
          </a:p>
        </p:txBody>
      </p:sp>
      <p:cxnSp>
        <p:nvCxnSpPr>
          <p:cNvPr id="50" name="直接连接符 49"/>
          <p:cNvCxnSpPr/>
          <p:nvPr/>
        </p:nvCxnSpPr>
        <p:spPr>
          <a:xfrm>
            <a:off x="5970568" y="1914490"/>
            <a:ext cx="650269"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4" name="TextBox 61"/>
          <p:cNvSpPr txBox="1"/>
          <p:nvPr/>
        </p:nvSpPr>
        <p:spPr>
          <a:xfrm>
            <a:off x="2859410"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a:t>
            </a:r>
            <a:r>
              <a:rPr lang="zh-CN" altLang="en-US" sz="2400" dirty="0">
                <a:solidFill>
                  <a:srgbClr val="767171"/>
                </a:solidFill>
                <a:latin typeface="Microsoft JhengHei" panose="020B0604030504040204" charset="-120"/>
                <a:ea typeface="Microsoft JhengHei" panose="020B0604030504040204" charset="-120"/>
              </a:rPr>
              <a:t>里程碑任务</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1" name="TextBox 61"/>
          <p:cNvSpPr txBox="1"/>
          <p:nvPr/>
        </p:nvSpPr>
        <p:spPr>
          <a:xfrm>
            <a:off x="2844373" y="3644547"/>
            <a:ext cx="357872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2.</a:t>
            </a:r>
            <a:r>
              <a:rPr lang="zh-CN" altLang="en-US" sz="2400" dirty="0">
                <a:solidFill>
                  <a:srgbClr val="767171"/>
                </a:solidFill>
                <a:latin typeface="Microsoft JhengHei" panose="020B0604030504040204" charset="-120"/>
                <a:ea typeface="Microsoft JhengHei" panose="020B0604030504040204" charset="-120"/>
              </a:rPr>
              <a:t>需求工程项目计划阶段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2" name="TextBox 61"/>
          <p:cNvSpPr txBox="1"/>
          <p:nvPr/>
        </p:nvSpPr>
        <p:spPr>
          <a:xfrm>
            <a:off x="2859410"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3.</a:t>
            </a:r>
            <a:r>
              <a:rPr lang="zh-CN" altLang="en-US" sz="2400" dirty="0">
                <a:solidFill>
                  <a:srgbClr val="767171"/>
                </a:solidFill>
                <a:latin typeface="Microsoft JhengHei" panose="020B0604030504040204" charset="-120"/>
                <a:ea typeface="Microsoft JhengHei" panose="020B0604030504040204" charset="-120"/>
              </a:rPr>
              <a:t>需求分析阶段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6" name="TextBox 61"/>
          <p:cNvSpPr txBox="1"/>
          <p:nvPr/>
        </p:nvSpPr>
        <p:spPr>
          <a:xfrm>
            <a:off x="7090257"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4.</a:t>
            </a:r>
            <a:r>
              <a:rPr lang="zh-CN" altLang="en-US" sz="2400" dirty="0">
                <a:solidFill>
                  <a:srgbClr val="767171"/>
                </a:solidFill>
                <a:latin typeface="Microsoft JhengHei" panose="020B0604030504040204" charset="-120"/>
                <a:ea typeface="Microsoft JhengHei" panose="020B0604030504040204" charset="-120"/>
              </a:rPr>
              <a:t>需求变更阶段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7" name="TextBox 61"/>
          <p:cNvSpPr txBox="1"/>
          <p:nvPr/>
        </p:nvSpPr>
        <p:spPr>
          <a:xfrm>
            <a:off x="7075220" y="3644547"/>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5.</a:t>
            </a:r>
            <a:r>
              <a:rPr lang="zh-CN" altLang="en-US" sz="2400" dirty="0">
                <a:solidFill>
                  <a:srgbClr val="767171"/>
                </a:solidFill>
                <a:latin typeface="Microsoft JhengHei" panose="020B0604030504040204" charset="-120"/>
                <a:ea typeface="Microsoft JhengHei" panose="020B0604030504040204" charset="-120"/>
              </a:rPr>
              <a:t>未来计划阶段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8" name="TextBox 61"/>
          <p:cNvSpPr txBox="1"/>
          <p:nvPr/>
        </p:nvSpPr>
        <p:spPr>
          <a:xfrm>
            <a:off x="7090257"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6.</a:t>
            </a:r>
            <a:r>
              <a:rPr lang="zh-CN" altLang="en-US" sz="2400" dirty="0">
                <a:solidFill>
                  <a:srgbClr val="767171"/>
                </a:solidFill>
                <a:latin typeface="Microsoft JhengHei" panose="020B0604030504040204" charset="-120"/>
                <a:ea typeface="Microsoft JhengHei" panose="020B0604030504040204" charset="-120"/>
              </a:rPr>
              <a:t>项目总结阶段</a:t>
            </a:r>
            <a:endParaRPr lang="en-US" altLang="zh-CN" sz="2400" dirty="0">
              <a:solidFill>
                <a:srgbClr val="767171"/>
              </a:solidFill>
              <a:latin typeface="Microsoft JhengHei" panose="020B0604030504040204" charset="-120"/>
              <a:ea typeface="Microsoft JhengHei" panose="020B060403050404020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aphicFrame>
        <p:nvGraphicFramePr>
          <p:cNvPr id="3" name="表格 2"/>
          <p:cNvGraphicFramePr>
            <a:graphicFrameLocks noGrp="1"/>
          </p:cNvGraphicFramePr>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gridCol w="734290"/>
                <a:gridCol w="789710"/>
                <a:gridCol w="2646218"/>
                <a:gridCol w="2313709"/>
                <a:gridCol w="2272145"/>
                <a:gridCol w="1634837"/>
              </a:tblGrid>
              <a:tr h="193476">
                <a:tc>
                  <a:txBody>
                    <a:bodyPr/>
                    <a:lstStyle/>
                    <a:p>
                      <a:pPr>
                        <a:lnSpc>
                          <a:spcPct val="107000"/>
                        </a:lnSpc>
                        <a:spcAft>
                          <a:spcPts val="0"/>
                        </a:spcAft>
                      </a:pPr>
                      <a:r>
                        <a:rPr lang="zh-CN" sz="1400">
                          <a:effectLst/>
                        </a:rPr>
                        <a:t>用户类别</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r>
              <a:tr h="991096">
                <a:tc>
                  <a:txBody>
                    <a:bodyPr/>
                    <a:lstStyle/>
                    <a:p>
                      <a:pPr>
                        <a:lnSpc>
                          <a:spcPct val="107000"/>
                        </a:lnSpc>
                        <a:spcAft>
                          <a:spcPts val="0"/>
                        </a:spcAft>
                      </a:pPr>
                      <a:r>
                        <a:rPr lang="zh-CN" sz="1400">
                          <a:effectLst/>
                        </a:rPr>
                        <a:t>客户</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r>
              <a:tr h="791691">
                <a:tc>
                  <a:txBody>
                    <a:bodyPr/>
                    <a:lstStyle/>
                    <a:p>
                      <a:pPr>
                        <a:lnSpc>
                          <a:spcPct val="107000"/>
                        </a:lnSpc>
                        <a:spcAft>
                          <a:spcPts val="0"/>
                        </a:spcAft>
                      </a:pPr>
                      <a:r>
                        <a:rPr lang="zh-CN" sz="1400">
                          <a:effectLst/>
                        </a:rPr>
                        <a:t>教师用户</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r>
              <a:tr h="791691">
                <a:tc>
                  <a:txBody>
                    <a:bodyPr/>
                    <a:lstStyle/>
                    <a:p>
                      <a:pPr>
                        <a:lnSpc>
                          <a:spcPct val="107000"/>
                        </a:lnSpc>
                        <a:spcAft>
                          <a:spcPts val="0"/>
                        </a:spcAft>
                      </a:pPr>
                      <a:r>
                        <a:rPr lang="zh-CN" sz="1400">
                          <a:effectLst/>
                        </a:rPr>
                        <a:t>学生用户</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r>
              <a:tr h="791691">
                <a:tc>
                  <a:txBody>
                    <a:bodyPr/>
                    <a:lstStyle/>
                    <a:p>
                      <a:pPr>
                        <a:lnSpc>
                          <a:spcPct val="107000"/>
                        </a:lnSpc>
                        <a:spcAft>
                          <a:spcPts val="0"/>
                        </a:spcAft>
                      </a:pPr>
                      <a:r>
                        <a:rPr lang="zh-CN" sz="1400">
                          <a:effectLst/>
                        </a:rPr>
                        <a:t>游客用户</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r>
              <a:tr h="791691">
                <a:tc>
                  <a:txBody>
                    <a:bodyPr/>
                    <a:lstStyle/>
                    <a:p>
                      <a:pPr>
                        <a:lnSpc>
                          <a:spcPct val="107000"/>
                        </a:lnSpc>
                        <a:spcAft>
                          <a:spcPts val="0"/>
                        </a:spcAft>
                      </a:pPr>
                      <a:r>
                        <a:rPr lang="zh-CN" sz="1400">
                          <a:effectLst/>
                        </a:rPr>
                        <a:t>管理员</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a:t>
                      </a:r>
                      <a:r>
                        <a:rPr lang="zh-CN" altLang="en-US" sz="1400">
                          <a:effectLst/>
                        </a:rPr>
                        <a:t>计算机</a:t>
                      </a:r>
                      <a:r>
                        <a:rPr lang="zh-CN" sz="1400">
                          <a:effectLst/>
                        </a:rPr>
                        <a:t>专业</a:t>
                      </a:r>
                      <a:r>
                        <a:rPr lang="zh-CN" altLang="en-US" sz="1400" dirty="0">
                          <a:effectLst/>
                        </a:rPr>
                        <a:t>研究</a:t>
                      </a:r>
                      <a:r>
                        <a:rPr lang="zh-CN" sz="1400">
                          <a:effectLst/>
                        </a:rPr>
                        <a:t>生</a:t>
                      </a:r>
                      <a:r>
                        <a:rPr lang="zh-CN" sz="1400" dirty="0">
                          <a:effectLst/>
                        </a:rPr>
                        <a:t>，有该项目的开发经验，由项目下达者指定其作为系统的管理员用户代表</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charset="0"/>
                        <a:ea typeface="宋体" panose="02010600030101010101" pitchFamily="2" charset="-122"/>
                        <a:cs typeface="Times New Roman" panose="02020603050405020304" pitchFamily="18" charset="0"/>
                      </a:endParaRPr>
                    </a:p>
                  </a:txBody>
                  <a:tcPr marL="38116" marR="38116" marT="0" marB="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p:cNvPicPr/>
          <p:nvPr/>
        </p:nvPicPr>
        <p:blipFill rotWithShape="1">
          <a:blip r:embed="rId2"/>
          <a:srcRect l="13003" t="22043"/>
          <a:stretch>
            <a:fillRect/>
          </a:stretch>
        </p:blipFill>
        <p:spPr bwMode="auto">
          <a:xfrm>
            <a:off x="1122218" y="1051573"/>
            <a:ext cx="9947563" cy="4754853"/>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1" name="图片 10"/>
          <p:cNvPicPr/>
          <p:nvPr/>
        </p:nvPicPr>
        <p:blipFill rotWithShape="1">
          <a:blip r:embed="rId2"/>
          <a:srcRect l="12858" t="22580"/>
          <a:stretch>
            <a:fillRect/>
          </a:stretch>
        </p:blipFill>
        <p:spPr bwMode="auto">
          <a:xfrm>
            <a:off x="587317" y="1337753"/>
            <a:ext cx="11017365" cy="4688974"/>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1" name="图片 10"/>
          <p:cNvPicPr/>
          <p:nvPr/>
        </p:nvPicPr>
        <p:blipFill rotWithShape="1">
          <a:blip r:embed="rId2"/>
          <a:srcRect l="13292" t="22312"/>
          <a:stretch>
            <a:fillRect/>
          </a:stretch>
        </p:blipFill>
        <p:spPr bwMode="auto">
          <a:xfrm>
            <a:off x="1025236" y="1285729"/>
            <a:ext cx="10141527" cy="453318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p:cNvPicPr/>
          <p:nvPr/>
        </p:nvPicPr>
        <p:blipFill rotWithShape="1">
          <a:blip r:embed="rId2"/>
          <a:srcRect l="12714" t="22312"/>
          <a:stretch>
            <a:fillRect/>
          </a:stretch>
        </p:blipFill>
        <p:spPr bwMode="auto">
          <a:xfrm>
            <a:off x="997527" y="1285729"/>
            <a:ext cx="10196945" cy="4574744"/>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手机端界面原型</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endParaRPr lang="zh-CN" altLang="en-US" b="1" dirty="0">
              <a:solidFill>
                <a:schemeClr val="tx1">
                  <a:lumMod val="65000"/>
                  <a:lumOff val="3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76" y="891229"/>
            <a:ext cx="3486150" cy="5391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775" y="891229"/>
            <a:ext cx="3409950" cy="53721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1974" y="910279"/>
            <a:ext cx="3429000" cy="5372100"/>
          </a:xfrm>
          <a:prstGeom prst="rect">
            <a:avLst/>
          </a:prstGeom>
        </p:spPr>
      </p:pic>
      <p:sp>
        <p:nvSpPr>
          <p:cNvPr id="8" name="文本框 7"/>
          <p:cNvSpPr txBox="1"/>
          <p:nvPr/>
        </p:nvSpPr>
        <p:spPr>
          <a:xfrm>
            <a:off x="4917900" y="521897"/>
            <a:ext cx="2345514" cy="369332"/>
          </a:xfrm>
          <a:prstGeom prst="rect">
            <a:avLst/>
          </a:prstGeom>
          <a:noFill/>
        </p:spPr>
        <p:txBody>
          <a:bodyPr wrap="none" rtlCol="0">
            <a:spAutoFit/>
          </a:bodyPr>
          <a:lstStyle/>
          <a:p>
            <a:r>
              <a:rPr lang="zh-CN" altLang="en-US" b="1" dirty="0">
                <a:solidFill>
                  <a:schemeClr val="tx1">
                    <a:lumMod val="65000"/>
                    <a:lumOff val="35000"/>
                  </a:schemeClr>
                </a:solidFill>
              </a:rPr>
              <a:t>主页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答疑页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答题室</a:t>
            </a:r>
            <a:endParaRPr lang="zh-CN" altLang="en-US" b="1" dirty="0">
              <a:solidFill>
                <a:schemeClr val="tx1">
                  <a:lumMod val="65000"/>
                  <a:lumOff val="35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endParaRPr lang="zh-CN" altLang="en-US" b="1" dirty="0">
              <a:solidFill>
                <a:schemeClr val="tx1">
                  <a:lumMod val="65000"/>
                  <a:lumOff val="35000"/>
                </a:schemeClr>
              </a:solidFill>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020" y="927100"/>
            <a:ext cx="8475345" cy="5309870"/>
          </a:xfrm>
          <a:prstGeom prst="rect">
            <a:avLst/>
          </a:prstGeom>
        </p:spPr>
      </p:pic>
      <p:sp>
        <p:nvSpPr>
          <p:cNvPr id="10" name="文本框 9"/>
          <p:cNvSpPr txBox="1"/>
          <p:nvPr/>
        </p:nvSpPr>
        <p:spPr>
          <a:xfrm>
            <a:off x="416231" y="3538776"/>
            <a:ext cx="646331" cy="369332"/>
          </a:xfrm>
          <a:prstGeom prst="rect">
            <a:avLst/>
          </a:prstGeom>
          <a:noFill/>
        </p:spPr>
        <p:txBody>
          <a:bodyPr wrap="none" rtlCol="0">
            <a:spAutoFit/>
          </a:bodyPr>
          <a:lstStyle/>
          <a:p>
            <a:r>
              <a:rPr lang="zh-CN" altLang="en-US" b="1" dirty="0">
                <a:solidFill>
                  <a:schemeClr val="tx1">
                    <a:lumMod val="65000"/>
                    <a:lumOff val="35000"/>
                  </a:schemeClr>
                </a:solidFill>
              </a:rPr>
              <a:t>主页</a:t>
            </a:r>
            <a:endParaRPr lang="zh-CN" altLang="en-US" b="1" dirty="0">
              <a:solidFill>
                <a:schemeClr val="tx1">
                  <a:lumMod val="65000"/>
                  <a:lumOff val="3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endParaRPr lang="zh-CN" altLang="en-US" b="1" dirty="0">
              <a:solidFill>
                <a:schemeClr val="tx1">
                  <a:lumMod val="65000"/>
                  <a:lumOff val="35000"/>
                </a:schemeClr>
              </a:solidFill>
            </a:endParaRPr>
          </a:p>
        </p:txBody>
      </p:sp>
      <p:sp>
        <p:nvSpPr>
          <p:cNvPr id="10" name="文本框 9"/>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endParaRPr lang="zh-CN" altLang="en-US" b="1" dirty="0">
              <a:solidFill>
                <a:schemeClr val="tx1">
                  <a:lumMod val="65000"/>
                  <a:lumOff val="3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1152525"/>
            <a:ext cx="9067800" cy="45529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endParaRPr lang="zh-CN" altLang="en-US" b="1" dirty="0">
              <a:solidFill>
                <a:schemeClr val="tx1">
                  <a:lumMod val="65000"/>
                  <a:lumOff val="35000"/>
                </a:schemeClr>
              </a:solidFill>
            </a:endParaRPr>
          </a:p>
        </p:txBody>
      </p:sp>
      <p:sp>
        <p:nvSpPr>
          <p:cNvPr id="10" name="文本框 9"/>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endParaRPr lang="zh-CN" altLang="en-US" b="1" dirty="0">
              <a:solidFill>
                <a:schemeClr val="tx1">
                  <a:lumMod val="65000"/>
                  <a:lumOff val="35000"/>
                </a:schemeClr>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64" y="868641"/>
            <a:ext cx="8719272" cy="53402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endParaRPr lang="zh-CN" altLang="en-US" b="1" dirty="0">
              <a:solidFill>
                <a:schemeClr val="tx1">
                  <a:lumMod val="65000"/>
                  <a:lumOff val="35000"/>
                </a:schemeClr>
              </a:solidFill>
            </a:endParaRPr>
          </a:p>
        </p:txBody>
      </p:sp>
      <p:sp>
        <p:nvSpPr>
          <p:cNvPr id="10" name="文本框 9"/>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endParaRPr lang="zh-CN" altLang="en-US" b="1" dirty="0">
              <a:solidFill>
                <a:schemeClr val="tx1">
                  <a:lumMod val="65000"/>
                  <a:lumOff val="35000"/>
                </a:schemeClr>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64" y="868641"/>
            <a:ext cx="8719272" cy="53402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ONE</a:t>
            </a:r>
            <a:endParaRPr lang="en-US" altLang="zh-CN" sz="2800" b="1" dirty="0">
              <a:solidFill>
                <a:schemeClr val="bg2">
                  <a:lumMod val="50000"/>
                </a:schemeClr>
              </a:solidFill>
              <a:latin typeface="方正姚体" panose="02010601030101010101" charset="-122"/>
              <a:ea typeface="方正姚体" panose="02010601030101010101" charset="-122"/>
            </a:endParaRP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1"/>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4100275" y="2850411"/>
            <a:ext cx="4368818"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1.</a:t>
            </a:r>
            <a:r>
              <a:rPr lang="zh-CN" altLang="en-US" sz="4800" b="1" dirty="0">
                <a:solidFill>
                  <a:srgbClr val="767171"/>
                </a:solidFill>
                <a:latin typeface="Microsoft JhengHei" panose="020B0604030504040204" charset="-120"/>
                <a:ea typeface="Microsoft JhengHei" panose="020B0604030504040204" charset="-120"/>
              </a:rPr>
              <a:t>里程碑任务</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endParaRPr lang="zh-CN" altLang="en-US" b="1" dirty="0">
              <a:solidFill>
                <a:schemeClr val="tx1">
                  <a:lumMod val="65000"/>
                  <a:lumOff val="35000"/>
                </a:schemeClr>
              </a:solidFill>
            </a:endParaRPr>
          </a:p>
        </p:txBody>
      </p:sp>
      <p:sp>
        <p:nvSpPr>
          <p:cNvPr id="10" name="文本框 9"/>
          <p:cNvSpPr txBox="1"/>
          <p:nvPr/>
        </p:nvSpPr>
        <p:spPr>
          <a:xfrm>
            <a:off x="1513860" y="2842028"/>
            <a:ext cx="881973" cy="369332"/>
          </a:xfrm>
          <a:prstGeom prst="rect">
            <a:avLst/>
          </a:prstGeom>
          <a:noFill/>
        </p:spPr>
        <p:txBody>
          <a:bodyPr wrap="none" rtlCol="0">
            <a:spAutoFit/>
          </a:bodyPr>
          <a:lstStyle/>
          <a:p>
            <a:r>
              <a:rPr lang="zh-CN" altLang="en-US" b="1" dirty="0">
                <a:solidFill>
                  <a:schemeClr val="tx1">
                    <a:lumMod val="65000"/>
                    <a:lumOff val="35000"/>
                  </a:schemeClr>
                </a:solidFill>
              </a:rPr>
              <a:t>答疑室</a:t>
            </a:r>
            <a:endParaRPr lang="zh-CN" altLang="en-US" b="1" dirty="0">
              <a:solidFill>
                <a:schemeClr val="tx1">
                  <a:lumMod val="65000"/>
                  <a:lumOff val="35000"/>
                </a:schemeClr>
              </a:solidFill>
            </a:endParaRPr>
          </a:p>
        </p:txBody>
      </p:sp>
      <p:pic>
        <p:nvPicPr>
          <p:cNvPr id="2" name="图片 1"/>
          <p:cNvPicPr>
            <a:picLocks noChangeAspect="1"/>
          </p:cNvPicPr>
          <p:nvPr/>
        </p:nvPicPr>
        <p:blipFill>
          <a:blip r:embed="rId2"/>
          <a:srcRect l="33472" t="24715" r="33977" b="25410"/>
          <a:stretch>
            <a:fillRect/>
          </a:stretch>
        </p:blipFill>
        <p:spPr>
          <a:xfrm>
            <a:off x="3829050" y="1116965"/>
            <a:ext cx="4464685" cy="45605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用例表</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588" y="387605"/>
            <a:ext cx="5983376" cy="6470395"/>
          </a:xfrm>
          <a:prstGeom prst="rect">
            <a:avLst/>
          </a:prstGeom>
        </p:spPr>
      </p:pic>
      <p:sp>
        <p:nvSpPr>
          <p:cNvPr id="17" name="文本框 16"/>
          <p:cNvSpPr txBox="1"/>
          <p:nvPr/>
        </p:nvSpPr>
        <p:spPr>
          <a:xfrm>
            <a:off x="9488507" y="6488668"/>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endParaRPr lang="zh-CN" altLang="en-US" b="1" dirty="0">
              <a:solidFill>
                <a:schemeClr val="tx1">
                  <a:lumMod val="65000"/>
                  <a:lumOff val="35000"/>
                </a:schemeClr>
              </a:solidFill>
            </a:endParaRPr>
          </a:p>
        </p:txBody>
      </p:sp>
      <p:sp>
        <p:nvSpPr>
          <p:cNvPr id="4" name="文本框 3"/>
          <p:cNvSpPr txBox="1"/>
          <p:nvPr/>
        </p:nvSpPr>
        <p:spPr>
          <a:xfrm>
            <a:off x="877996" y="2890519"/>
            <a:ext cx="1800493" cy="369332"/>
          </a:xfrm>
          <a:prstGeom prst="rect">
            <a:avLst/>
          </a:prstGeom>
          <a:noFill/>
        </p:spPr>
        <p:txBody>
          <a:bodyPr wrap="none" rtlCol="0">
            <a:spAutoFit/>
          </a:bodyPr>
          <a:lstStyle/>
          <a:p>
            <a:r>
              <a:rPr lang="zh-CN" altLang="en-US" b="1" dirty="0">
                <a:solidFill>
                  <a:schemeClr val="tx1">
                    <a:lumMod val="75000"/>
                    <a:lumOff val="25000"/>
                  </a:schemeClr>
                </a:solidFill>
              </a:rPr>
              <a:t>用户登陆用例表</a:t>
            </a:r>
            <a:endParaRPr lang="zh-CN" altLang="en-US" b="1" dirty="0">
              <a:solidFill>
                <a:schemeClr val="tx1">
                  <a:lumMod val="75000"/>
                  <a:lumOff val="25000"/>
                </a:schemeClr>
              </a:solidFill>
            </a:endParaRPr>
          </a:p>
        </p:txBody>
      </p:sp>
      <p:sp>
        <p:nvSpPr>
          <p:cNvPr id="2" name="文本框 1"/>
          <p:cNvSpPr txBox="1"/>
          <p:nvPr/>
        </p:nvSpPr>
        <p:spPr>
          <a:xfrm>
            <a:off x="877996" y="3767559"/>
            <a:ext cx="1920719" cy="369332"/>
          </a:xfrm>
          <a:prstGeom prst="rect">
            <a:avLst/>
          </a:prstGeom>
          <a:noFill/>
        </p:spPr>
        <p:txBody>
          <a:bodyPr wrap="none" rtlCol="0">
            <a:spAutoFit/>
          </a:bodyPr>
          <a:lstStyle/>
          <a:p>
            <a:r>
              <a:rPr lang="zh-CN" altLang="en-US" b="1" dirty="0">
                <a:solidFill>
                  <a:schemeClr val="tx1">
                    <a:lumMod val="75000"/>
                    <a:lumOff val="25000"/>
                  </a:schemeClr>
                </a:solidFill>
              </a:rPr>
              <a:t>用例表合计</a:t>
            </a:r>
            <a:r>
              <a:rPr lang="en-US" altLang="zh-CN" b="1" dirty="0">
                <a:solidFill>
                  <a:schemeClr val="tx1">
                    <a:lumMod val="75000"/>
                    <a:lumOff val="25000"/>
                  </a:schemeClr>
                </a:solidFill>
              </a:rPr>
              <a:t>308</a:t>
            </a:r>
            <a:r>
              <a:rPr lang="zh-CN" altLang="en-US" b="1" dirty="0">
                <a:solidFill>
                  <a:schemeClr val="tx1">
                    <a:lumMod val="75000"/>
                    <a:lumOff val="25000"/>
                  </a:schemeClr>
                </a:solidFill>
              </a:rPr>
              <a:t>张</a:t>
            </a:r>
            <a:endParaRPr lang="zh-CN" altLang="en-US" b="1" dirty="0">
              <a:solidFill>
                <a:schemeClr val="tx1">
                  <a:lumMod val="75000"/>
                  <a:lumOff val="25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36592" y="206289"/>
            <a:ext cx="6517698" cy="6235343"/>
          </a:xfrm>
          <a:prstGeom prst="rect">
            <a:avLst/>
          </a:prstGeom>
        </p:spPr>
      </p:pic>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8358796" y="6282379"/>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endParaRPr lang="zh-CN" altLang="en-US" b="1" dirty="0">
              <a:solidFill>
                <a:schemeClr val="tx1">
                  <a:lumMod val="65000"/>
                  <a:lumOff val="35000"/>
                </a:schemeClr>
              </a:solidFill>
            </a:endParaRPr>
          </a:p>
        </p:txBody>
      </p:sp>
      <p:sp>
        <p:nvSpPr>
          <p:cNvPr id="10" name="文本框 9"/>
          <p:cNvSpPr txBox="1"/>
          <p:nvPr/>
        </p:nvSpPr>
        <p:spPr>
          <a:xfrm>
            <a:off x="877996" y="2890519"/>
            <a:ext cx="2044149" cy="369332"/>
          </a:xfrm>
          <a:prstGeom prst="rect">
            <a:avLst/>
          </a:prstGeom>
          <a:noFill/>
        </p:spPr>
        <p:txBody>
          <a:bodyPr wrap="none" rtlCol="0">
            <a:spAutoFit/>
          </a:bodyPr>
          <a:lstStyle/>
          <a:p>
            <a:r>
              <a:rPr lang="zh-CN" altLang="en-US" b="1" dirty="0">
                <a:solidFill>
                  <a:schemeClr val="tx1">
                    <a:lumMod val="75000"/>
                    <a:lumOff val="25000"/>
                  </a:schemeClr>
                </a:solidFill>
              </a:rPr>
              <a:t>用户登陆对话框图</a:t>
            </a:r>
            <a:endParaRPr lang="zh-CN" altLang="en-US" b="1" dirty="0">
              <a:solidFill>
                <a:schemeClr val="tx1">
                  <a:lumMod val="75000"/>
                  <a:lumOff val="25000"/>
                </a:schemeClr>
              </a:solidFill>
            </a:endParaRPr>
          </a:p>
        </p:txBody>
      </p:sp>
      <p:sp>
        <p:nvSpPr>
          <p:cNvPr id="12" name="文本框 11"/>
          <p:cNvSpPr txBox="1"/>
          <p:nvPr/>
        </p:nvSpPr>
        <p:spPr>
          <a:xfrm>
            <a:off x="818684" y="3539777"/>
            <a:ext cx="2162772" cy="369332"/>
          </a:xfrm>
          <a:prstGeom prst="rect">
            <a:avLst/>
          </a:prstGeom>
          <a:noFill/>
        </p:spPr>
        <p:txBody>
          <a:bodyPr wrap="none" rtlCol="0">
            <a:spAutoFit/>
          </a:bodyPr>
          <a:lstStyle/>
          <a:p>
            <a:r>
              <a:rPr lang="zh-CN" altLang="en-US" b="1" dirty="0">
                <a:solidFill>
                  <a:schemeClr val="tx1">
                    <a:lumMod val="75000"/>
                    <a:lumOff val="25000"/>
                  </a:schemeClr>
                </a:solidFill>
              </a:rPr>
              <a:t>对话框图合计</a:t>
            </a:r>
            <a:r>
              <a:rPr lang="en-US" altLang="zh-CN" b="1" dirty="0">
                <a:solidFill>
                  <a:schemeClr val="tx1">
                    <a:lumMod val="75000"/>
                    <a:lumOff val="25000"/>
                  </a:schemeClr>
                </a:solidFill>
              </a:rPr>
              <a:t>196</a:t>
            </a:r>
            <a:r>
              <a:rPr lang="zh-CN" altLang="en-US" b="1" dirty="0">
                <a:solidFill>
                  <a:schemeClr val="tx1">
                    <a:lumMod val="75000"/>
                    <a:lumOff val="25000"/>
                  </a:schemeClr>
                </a:solidFill>
              </a:rPr>
              <a:t>张</a:t>
            </a:r>
            <a:endParaRPr lang="zh-CN" altLang="en-US" b="1" dirty="0">
              <a:solidFill>
                <a:schemeClr val="tx1">
                  <a:lumMod val="75000"/>
                  <a:lumOff val="2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endParaRPr lang="zh-CN" altLang="en-US" b="1" dirty="0">
              <a:solidFill>
                <a:schemeClr val="tx1">
                  <a:lumMod val="65000"/>
                  <a:lumOff val="35000"/>
                </a:schemeClr>
              </a:solidFill>
            </a:endParaRPr>
          </a:p>
        </p:txBody>
      </p:sp>
      <p:sp>
        <p:nvSpPr>
          <p:cNvPr id="10" name="矩形 9"/>
          <p:cNvSpPr/>
          <p:nvPr/>
        </p:nvSpPr>
        <p:spPr>
          <a:xfrm>
            <a:off x="2185121" y="1410787"/>
            <a:ext cx="7821758" cy="1569660"/>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软件接口需求</a:t>
            </a:r>
            <a:endParaRPr lang="en-US" altLang="zh-CN" sz="2400"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zh-CN" sz="2400" kern="100" dirty="0">
                <a:solidFill>
                  <a:schemeClr val="bg2">
                    <a:lumMod val="25000"/>
                  </a:schemeClr>
                </a:solidFill>
                <a:latin typeface="Calibri" panose="020F0502020204030204" charset="0"/>
                <a:cs typeface="Times New Roman" panose="02020603050405020304" pitchFamily="18" charset="0"/>
              </a:rPr>
              <a:t>服务器操作系统：</a:t>
            </a:r>
            <a:r>
              <a:rPr lang="en-US" altLang="zh-CN" sz="2400" kern="100" dirty="0">
                <a:solidFill>
                  <a:schemeClr val="bg2">
                    <a:lumMod val="25000"/>
                  </a:schemeClr>
                </a:solidFill>
                <a:latin typeface="Calibri" panose="020F0502020204030204" charset="0"/>
                <a:cs typeface="Times New Roman" panose="02020603050405020304" pitchFamily="18" charset="0"/>
              </a:rPr>
              <a:t>Linux</a:t>
            </a:r>
            <a:endParaRPr lang="zh-CN" altLang="zh-CN" sz="2400"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zh-CN" sz="2400" kern="100" dirty="0">
                <a:solidFill>
                  <a:schemeClr val="bg2">
                    <a:lumMod val="25000"/>
                  </a:schemeClr>
                </a:solidFill>
                <a:latin typeface="Calibri" panose="020F0502020204030204" charset="0"/>
                <a:cs typeface="Times New Roman" panose="02020603050405020304" pitchFamily="18" charset="0"/>
              </a:rPr>
              <a:t>客户端操作系统：</a:t>
            </a:r>
            <a:r>
              <a:rPr lang="en-US" altLang="zh-CN" sz="2400" kern="100" dirty="0">
                <a:solidFill>
                  <a:schemeClr val="bg2">
                    <a:lumMod val="25000"/>
                  </a:schemeClr>
                </a:solidFill>
                <a:latin typeface="Calibri" panose="020F0502020204030204" charset="0"/>
                <a:cs typeface="Times New Roman" panose="02020603050405020304" pitchFamily="18" charset="0"/>
              </a:rPr>
              <a:t>Windows 7/8/10</a:t>
            </a:r>
            <a:r>
              <a:rPr lang="zh-CN" altLang="zh-CN" sz="2400" kern="100" dirty="0">
                <a:solidFill>
                  <a:schemeClr val="bg2">
                    <a:lumMod val="25000"/>
                  </a:schemeClr>
                </a:solidFill>
                <a:latin typeface="Calibri" panose="020F0502020204030204" charset="0"/>
                <a:cs typeface="Times New Roman" panose="02020603050405020304" pitchFamily="18" charset="0"/>
              </a:rPr>
              <a:t>，</a:t>
            </a:r>
            <a:r>
              <a:rPr lang="en-US" altLang="zh-CN" sz="2400" kern="100" dirty="0">
                <a:solidFill>
                  <a:schemeClr val="bg2">
                    <a:lumMod val="25000"/>
                  </a:schemeClr>
                </a:solidFill>
                <a:latin typeface="Calibri" panose="020F0502020204030204" charset="0"/>
                <a:cs typeface="Times New Roman" panose="02020603050405020304" pitchFamily="18" charset="0"/>
              </a:rPr>
              <a:t>IOS</a:t>
            </a:r>
            <a:r>
              <a:rPr lang="zh-CN" altLang="zh-CN" sz="2400" kern="100" dirty="0">
                <a:solidFill>
                  <a:schemeClr val="bg2">
                    <a:lumMod val="25000"/>
                  </a:schemeClr>
                </a:solidFill>
                <a:latin typeface="Calibri" panose="020F0502020204030204" charset="0"/>
                <a:cs typeface="Times New Roman" panose="02020603050405020304" pitchFamily="18" charset="0"/>
              </a:rPr>
              <a:t>，</a:t>
            </a:r>
            <a:r>
              <a:rPr lang="en-US" altLang="zh-CN" sz="2400" kern="100" dirty="0">
                <a:solidFill>
                  <a:schemeClr val="bg2">
                    <a:lumMod val="25000"/>
                  </a:schemeClr>
                </a:solidFill>
                <a:latin typeface="Calibri" panose="020F0502020204030204" charset="0"/>
                <a:cs typeface="Times New Roman" panose="02020603050405020304" pitchFamily="18" charset="0"/>
              </a:rPr>
              <a:t>Android</a:t>
            </a:r>
            <a:endParaRPr lang="zh-CN" altLang="zh-CN" sz="2400" kern="100" dirty="0">
              <a:solidFill>
                <a:schemeClr val="bg2">
                  <a:lumMod val="25000"/>
                </a:schemeClr>
              </a:solidFill>
              <a:latin typeface="Calibri" panose="020F0502020204030204" charset="0"/>
              <a:cs typeface="Times New Roman" panose="02020603050405020304" pitchFamily="18" charset="0"/>
            </a:endParaRPr>
          </a:p>
          <a:p>
            <a:r>
              <a:rPr lang="en-US" altLang="zh-CN" sz="2400" dirty="0">
                <a:solidFill>
                  <a:schemeClr val="bg2">
                    <a:lumMod val="25000"/>
                  </a:schemeClr>
                </a:solidFill>
                <a:latin typeface="Calibri" panose="020F0502020204030204" charset="0"/>
                <a:cs typeface="Times New Roman" panose="02020603050405020304" pitchFamily="18" charset="0"/>
              </a:rPr>
              <a:t>	</a:t>
            </a:r>
            <a:r>
              <a:rPr lang="zh-CN" altLang="zh-CN" sz="2400" dirty="0">
                <a:solidFill>
                  <a:schemeClr val="bg2">
                    <a:lumMod val="25000"/>
                  </a:schemeClr>
                </a:solidFill>
                <a:latin typeface="Calibri" panose="020F0502020204030204" charset="0"/>
                <a:cs typeface="Times New Roman" panose="02020603050405020304" pitchFamily="18" charset="0"/>
              </a:rPr>
              <a:t>客户端浏览器：</a:t>
            </a:r>
            <a:r>
              <a:rPr lang="en-US" altLang="zh-CN" sz="2400" dirty="0">
                <a:solidFill>
                  <a:schemeClr val="bg2">
                    <a:lumMod val="25000"/>
                  </a:schemeClr>
                </a:solidFill>
                <a:latin typeface="Calibri" panose="020F0502020204030204" charset="0"/>
                <a:cs typeface="Times New Roman" panose="02020603050405020304" pitchFamily="18" charset="0"/>
              </a:rPr>
              <a:t>Internet Explorer</a:t>
            </a:r>
            <a:r>
              <a:rPr lang="zh-CN" altLang="zh-CN" sz="2400" dirty="0">
                <a:solidFill>
                  <a:schemeClr val="bg2">
                    <a:lumMod val="25000"/>
                  </a:schemeClr>
                </a:solidFill>
                <a:latin typeface="Calibri" panose="020F0502020204030204" charset="0"/>
                <a:cs typeface="Times New Roman" panose="02020603050405020304" pitchFamily="18" charset="0"/>
              </a:rPr>
              <a:t>，</a:t>
            </a:r>
            <a:r>
              <a:rPr lang="en-US" altLang="zh-CN" sz="2400" dirty="0" err="1">
                <a:solidFill>
                  <a:schemeClr val="bg2">
                    <a:lumMod val="25000"/>
                  </a:schemeClr>
                </a:solidFill>
                <a:latin typeface="Calibri" panose="020F0502020204030204" charset="0"/>
                <a:cs typeface="Times New Roman" panose="02020603050405020304" pitchFamily="18" charset="0"/>
              </a:rPr>
              <a:t>FireFox</a:t>
            </a:r>
            <a:r>
              <a:rPr lang="zh-CN" altLang="zh-CN" sz="2400" dirty="0">
                <a:solidFill>
                  <a:schemeClr val="bg2">
                    <a:lumMod val="25000"/>
                  </a:schemeClr>
                </a:solidFill>
                <a:latin typeface="Calibri" panose="020F0502020204030204" charset="0"/>
                <a:cs typeface="Times New Roman" panose="02020603050405020304" pitchFamily="18" charset="0"/>
              </a:rPr>
              <a:t>，</a:t>
            </a:r>
            <a:r>
              <a:rPr lang="en-US" altLang="zh-CN" sz="2400" dirty="0" err="1">
                <a:solidFill>
                  <a:schemeClr val="bg2">
                    <a:lumMod val="25000"/>
                  </a:schemeClr>
                </a:solidFill>
                <a:latin typeface="Calibri" panose="020F0502020204030204" charset="0"/>
                <a:cs typeface="Times New Roman" panose="02020603050405020304" pitchFamily="18" charset="0"/>
              </a:rPr>
              <a:t>Chrom</a:t>
            </a:r>
            <a:endParaRPr lang="zh-CN" altLang="en-US" dirty="0">
              <a:solidFill>
                <a:schemeClr val="bg2">
                  <a:lumMod val="25000"/>
                </a:schemeClr>
              </a:solidFill>
            </a:endParaRPr>
          </a:p>
        </p:txBody>
      </p:sp>
      <p:sp>
        <p:nvSpPr>
          <p:cNvPr id="11" name="矩形 10"/>
          <p:cNvSpPr/>
          <p:nvPr/>
        </p:nvSpPr>
        <p:spPr>
          <a:xfrm>
            <a:off x="2109724" y="3435927"/>
            <a:ext cx="3840164" cy="1938992"/>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主流</a:t>
            </a:r>
            <a:r>
              <a:rPr lang="en-US" altLang="zh-CN" sz="2400" kern="100" dirty="0">
                <a:solidFill>
                  <a:schemeClr val="bg2">
                    <a:lumMod val="25000"/>
                  </a:schemeClr>
                </a:solidFill>
                <a:latin typeface="Calibri" panose="020F0502020204030204" charset="0"/>
                <a:cs typeface="Times New Roman" panose="02020603050405020304" pitchFamily="18" charset="0"/>
              </a:rPr>
              <a:t>web</a:t>
            </a:r>
            <a:r>
              <a:rPr lang="zh-CN" altLang="en-US" sz="2400" kern="100" dirty="0">
                <a:solidFill>
                  <a:schemeClr val="bg2">
                    <a:lumMod val="25000"/>
                  </a:schemeClr>
                </a:solidFill>
                <a:latin typeface="Calibri" panose="020F0502020204030204" charset="0"/>
                <a:cs typeface="Times New Roman" panose="02020603050405020304" pitchFamily="18" charset="0"/>
              </a:rPr>
              <a:t>服务器硬件：</a:t>
            </a:r>
            <a:endParaRPr lang="en-US" altLang="zh-CN" sz="2400" kern="100" dirty="0">
              <a:solidFill>
                <a:schemeClr val="bg2">
                  <a:lumMod val="25000"/>
                </a:schemeClr>
              </a:solidFill>
              <a:latin typeface="Calibri" panose="020F050202020403020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四核八线程 主</a:t>
            </a:r>
            <a:r>
              <a:rPr lang="en-US" altLang="zh-CN" sz="2400" kern="100" dirty="0">
                <a:solidFill>
                  <a:schemeClr val="bg2">
                    <a:lumMod val="25000"/>
                  </a:schemeClr>
                </a:solidFill>
                <a:latin typeface="Calibri" panose="020F0502020204030204" charset="0"/>
                <a:cs typeface="Times New Roman" panose="02020603050405020304" pitchFamily="18" charset="0"/>
              </a:rPr>
              <a:t>2.4GHz64GB</a:t>
            </a:r>
            <a:r>
              <a:rPr lang="zh-CN" altLang="en-US" sz="2400" kern="100" dirty="0">
                <a:solidFill>
                  <a:schemeClr val="bg2">
                    <a:lumMod val="25000"/>
                  </a:schemeClr>
                </a:solidFill>
                <a:latin typeface="Calibri" panose="020F0502020204030204" charset="0"/>
                <a:cs typeface="Times New Roman" panose="02020603050405020304" pitchFamily="18" charset="0"/>
              </a:rPr>
              <a:t>内存</a:t>
            </a:r>
            <a:endParaRPr lang="en-US" altLang="zh-CN" sz="2400" kern="100" dirty="0">
              <a:solidFill>
                <a:schemeClr val="bg2">
                  <a:lumMod val="25000"/>
                </a:schemeClr>
              </a:solidFill>
              <a:latin typeface="Calibri" panose="020F050202020403020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16G DDR4</a:t>
            </a:r>
            <a:r>
              <a:rPr lang="zh-CN" altLang="en-US" sz="2400" kern="100" dirty="0">
                <a:solidFill>
                  <a:schemeClr val="bg2">
                    <a:lumMod val="25000"/>
                  </a:schemeClr>
                </a:solidFill>
                <a:latin typeface="Calibri" panose="020F0502020204030204" charset="0"/>
                <a:cs typeface="Times New Roman" panose="02020603050405020304" pitchFamily="18" charset="0"/>
              </a:rPr>
              <a:t>内存</a:t>
            </a:r>
            <a:endParaRPr lang="en-US" altLang="zh-CN" sz="2400" kern="100" dirty="0">
              <a:solidFill>
                <a:schemeClr val="bg2">
                  <a:lumMod val="25000"/>
                </a:schemeClr>
              </a:solidFill>
              <a:latin typeface="Calibri" panose="020F050202020403020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512G SSD</a:t>
            </a:r>
            <a:r>
              <a:rPr lang="zh-CN" altLang="en-US" sz="2400" kern="100" dirty="0">
                <a:solidFill>
                  <a:schemeClr val="bg2">
                    <a:lumMod val="25000"/>
                  </a:schemeClr>
                </a:solidFill>
                <a:latin typeface="Calibri" panose="020F0502020204030204" charset="0"/>
                <a:cs typeface="Times New Roman" panose="02020603050405020304" pitchFamily="18" charset="0"/>
              </a:rPr>
              <a:t>固态硬盘</a:t>
            </a:r>
            <a:endParaRPr lang="zh-CN" altLang="zh-CN" sz="2400" kern="100" dirty="0">
              <a:solidFill>
                <a:schemeClr val="bg2">
                  <a:lumMod val="25000"/>
                </a:schemeClr>
              </a:solidFill>
              <a:latin typeface="Calibri" panose="020F0502020204030204" charset="0"/>
              <a:cs typeface="Times New Roman" panose="02020603050405020304" pitchFamily="18" charset="0"/>
            </a:endParaRPr>
          </a:p>
        </p:txBody>
      </p:sp>
      <p:sp>
        <p:nvSpPr>
          <p:cNvPr id="12" name="矩形 11"/>
          <p:cNvSpPr/>
          <p:nvPr/>
        </p:nvSpPr>
        <p:spPr>
          <a:xfrm>
            <a:off x="6647543" y="3429000"/>
            <a:ext cx="4768602" cy="2677656"/>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网络环境：</a:t>
            </a:r>
            <a:endParaRPr lang="zh-CN" altLang="en-US" sz="2400"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浙江大学城市学院校园内网宽带</a:t>
            </a:r>
            <a:endParaRPr lang="zh-CN" altLang="en-US" sz="2400"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浙江大学城市学院无线网</a:t>
            </a:r>
            <a:endParaRPr lang="zh-CN" altLang="en-US" sz="2400"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注：手机端用户通过浙江大学城市学院无线网接入</a:t>
            </a:r>
            <a:endParaRPr lang="zh-CN" altLang="en-US" sz="2400"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endParaRPr lang="zh-CN" altLang="zh-CN" sz="2400" kern="100" dirty="0">
              <a:solidFill>
                <a:schemeClr val="bg2">
                  <a:lumMod val="25000"/>
                </a:schemeClr>
              </a:solidFill>
              <a:latin typeface="Calibri" panose="020F0502020204030204"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endParaRPr lang="zh-CN" altLang="en-US" b="1" dirty="0">
              <a:solidFill>
                <a:schemeClr val="tx1">
                  <a:lumMod val="65000"/>
                  <a:lumOff val="35000"/>
                </a:schemeClr>
              </a:solidFill>
            </a:endParaRPr>
          </a:p>
        </p:txBody>
      </p:sp>
      <p:sp>
        <p:nvSpPr>
          <p:cNvPr id="10" name="矩形 9"/>
          <p:cNvSpPr/>
          <p:nvPr/>
        </p:nvSpPr>
        <p:spPr>
          <a:xfrm>
            <a:off x="1643463" y="1481781"/>
            <a:ext cx="4174115" cy="3416320"/>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charset="0"/>
                <a:cs typeface="Times New Roman" panose="02020603050405020304" pitchFamily="18" charset="0"/>
              </a:rPr>
              <a:t>适用性：</a:t>
            </a:r>
            <a:endParaRPr lang="zh-CN" altLang="en-US" sz="2400" b="1"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系统界面简单，不存在难以理解或执行的操作。</a:t>
            </a:r>
            <a:endParaRPr lang="zh-CN" altLang="en-US" sz="2400"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大部分操作可以通过多种流程完成。</a:t>
            </a:r>
            <a:endParaRPr lang="zh-CN" altLang="en-US" sz="2400"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系统在学期内每天平均工作时间至少为</a:t>
            </a:r>
            <a:r>
              <a:rPr lang="en-US" altLang="zh-CN" sz="2400" kern="100" dirty="0">
                <a:solidFill>
                  <a:schemeClr val="bg2">
                    <a:lumMod val="25000"/>
                  </a:schemeClr>
                </a:solidFill>
                <a:latin typeface="Calibri" panose="020F0502020204030204" charset="0"/>
                <a:cs typeface="Times New Roman" panose="02020603050405020304" pitchFamily="18" charset="0"/>
              </a:rPr>
              <a:t>16</a:t>
            </a:r>
            <a:r>
              <a:rPr lang="zh-CN" altLang="en-US" sz="2400" kern="100" dirty="0">
                <a:solidFill>
                  <a:schemeClr val="bg2">
                    <a:lumMod val="25000"/>
                  </a:schemeClr>
                </a:solidFill>
                <a:latin typeface="Calibri" panose="020F0502020204030204" charset="0"/>
                <a:cs typeface="Times New Roman" panose="02020603050405020304" pitchFamily="18" charset="0"/>
              </a:rPr>
              <a:t>小时（</a:t>
            </a:r>
            <a:r>
              <a:rPr lang="en-US" altLang="zh-CN" sz="2400" kern="100" dirty="0">
                <a:solidFill>
                  <a:schemeClr val="bg2">
                    <a:lumMod val="25000"/>
                  </a:schemeClr>
                </a:solidFill>
                <a:latin typeface="Calibri" panose="020F0502020204030204" charset="0"/>
                <a:cs typeface="Times New Roman" panose="02020603050405020304" pitchFamily="18" charset="0"/>
              </a:rPr>
              <a:t>8</a:t>
            </a:r>
            <a:r>
              <a:rPr lang="zh-CN" altLang="en-US" sz="2400" kern="100" dirty="0">
                <a:solidFill>
                  <a:schemeClr val="bg2">
                    <a:lumMod val="25000"/>
                  </a:schemeClr>
                </a:solidFill>
                <a:latin typeface="Calibri" panose="020F0502020204030204" charset="0"/>
                <a:cs typeface="Times New Roman" panose="02020603050405020304" pitchFamily="18" charset="0"/>
              </a:rPr>
              <a:t>点到</a:t>
            </a:r>
            <a:r>
              <a:rPr lang="en-US" altLang="zh-CN" sz="2400" kern="100" dirty="0">
                <a:solidFill>
                  <a:schemeClr val="bg2">
                    <a:lumMod val="25000"/>
                  </a:schemeClr>
                </a:solidFill>
                <a:latin typeface="Calibri" panose="020F0502020204030204" charset="0"/>
                <a:cs typeface="Times New Roman" panose="02020603050405020304" pitchFamily="18" charset="0"/>
              </a:rPr>
              <a:t>24</a:t>
            </a:r>
            <a:r>
              <a:rPr lang="zh-CN" altLang="en-US" sz="2400" kern="100" dirty="0">
                <a:solidFill>
                  <a:schemeClr val="bg2">
                    <a:lumMod val="25000"/>
                  </a:schemeClr>
                </a:solidFill>
                <a:latin typeface="Calibri" panose="020F0502020204030204" charset="0"/>
                <a:cs typeface="Times New Roman" panose="02020603050405020304" pitchFamily="18" charset="0"/>
              </a:rPr>
              <a:t>点）的工作情况下，保证系统正常稳定运行。</a:t>
            </a:r>
            <a:endParaRPr lang="zh-CN" altLang="en-US" sz="2400" kern="100" dirty="0">
              <a:solidFill>
                <a:schemeClr val="bg2">
                  <a:lumMod val="25000"/>
                </a:schemeClr>
              </a:solidFill>
              <a:latin typeface="Calibri" panose="020F0502020204030204" charset="0"/>
              <a:cs typeface="Times New Roman" panose="02020603050405020304" pitchFamily="18" charset="0"/>
            </a:endParaRPr>
          </a:p>
        </p:txBody>
      </p:sp>
      <p:sp>
        <p:nvSpPr>
          <p:cNvPr id="11" name="矩形 10"/>
          <p:cNvSpPr/>
          <p:nvPr/>
        </p:nvSpPr>
        <p:spPr>
          <a:xfrm>
            <a:off x="6708373" y="2090172"/>
            <a:ext cx="3840164" cy="2677656"/>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charset="0"/>
                <a:cs typeface="Times New Roman" panose="02020603050405020304" pitchFamily="18" charset="0"/>
              </a:rPr>
              <a:t>性能：</a:t>
            </a:r>
            <a:endParaRPr lang="zh-CN" altLang="en-US" sz="2400" b="1"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支持</a:t>
            </a:r>
            <a:r>
              <a:rPr lang="en-US" altLang="zh-CN" sz="2400" kern="100" dirty="0">
                <a:solidFill>
                  <a:schemeClr val="bg2">
                    <a:lumMod val="25000"/>
                  </a:schemeClr>
                </a:solidFill>
                <a:latin typeface="Calibri" panose="020F0502020204030204" charset="0"/>
                <a:cs typeface="Times New Roman" panose="02020603050405020304" pitchFamily="18" charset="0"/>
              </a:rPr>
              <a:t>300</a:t>
            </a:r>
            <a:r>
              <a:rPr lang="zh-CN" altLang="en-US" sz="2400" kern="100" dirty="0">
                <a:solidFill>
                  <a:schemeClr val="bg2">
                    <a:lumMod val="25000"/>
                  </a:schemeClr>
                </a:solidFill>
                <a:latin typeface="Calibri" panose="020F0502020204030204" charset="0"/>
                <a:cs typeface="Times New Roman" panose="02020603050405020304" pitchFamily="18" charset="0"/>
              </a:rPr>
              <a:t>人同时在线，每个页面的平均响应时间小于</a:t>
            </a:r>
            <a:r>
              <a:rPr lang="en-US" altLang="zh-CN" sz="2400" kern="100" dirty="0">
                <a:solidFill>
                  <a:schemeClr val="bg2">
                    <a:lumMod val="25000"/>
                  </a:schemeClr>
                </a:solidFill>
                <a:latin typeface="Calibri" panose="020F0502020204030204" charset="0"/>
                <a:cs typeface="Times New Roman" panose="02020603050405020304" pitchFamily="18" charset="0"/>
              </a:rPr>
              <a:t>1</a:t>
            </a:r>
            <a:r>
              <a:rPr lang="zh-CN" altLang="en-US" sz="2400" kern="100" dirty="0">
                <a:solidFill>
                  <a:schemeClr val="bg2">
                    <a:lumMod val="25000"/>
                  </a:schemeClr>
                </a:solidFill>
                <a:latin typeface="Calibri" panose="020F0502020204030204" charset="0"/>
                <a:cs typeface="Times New Roman" panose="02020603050405020304" pitchFamily="18" charset="0"/>
              </a:rPr>
              <a:t>秒。</a:t>
            </a:r>
            <a:endParaRPr lang="zh-CN" altLang="en-US" sz="2400"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zh-CN" altLang="en-US" sz="2400" kern="100" dirty="0">
                <a:solidFill>
                  <a:schemeClr val="bg2">
                    <a:lumMod val="25000"/>
                  </a:schemeClr>
                </a:solidFill>
                <a:latin typeface="Calibri" panose="020F0502020204030204" charset="0"/>
                <a:cs typeface="Times New Roman" panose="02020603050405020304" pitchFamily="18" charset="0"/>
              </a:rPr>
              <a:t>支持</a:t>
            </a:r>
            <a:r>
              <a:rPr lang="en-US" altLang="zh-CN" sz="2400" kern="100" dirty="0">
                <a:solidFill>
                  <a:schemeClr val="bg2">
                    <a:lumMod val="25000"/>
                  </a:schemeClr>
                </a:solidFill>
                <a:latin typeface="Calibri" panose="020F0502020204030204" charset="0"/>
                <a:cs typeface="Times New Roman" panose="02020603050405020304" pitchFamily="18" charset="0"/>
              </a:rPr>
              <a:t>300</a:t>
            </a:r>
            <a:r>
              <a:rPr lang="zh-CN" altLang="en-US" sz="2400" kern="100" dirty="0">
                <a:solidFill>
                  <a:schemeClr val="bg2">
                    <a:lumMod val="25000"/>
                  </a:schemeClr>
                </a:solidFill>
                <a:latin typeface="Calibri" panose="020F0502020204030204" charset="0"/>
                <a:cs typeface="Times New Roman" panose="02020603050405020304" pitchFamily="18" charset="0"/>
              </a:rPr>
              <a:t>人同时上传或下载资源，对于资源的传输要对客户端进行限流。</a:t>
            </a:r>
            <a:endParaRPr lang="zh-CN" altLang="en-US" sz="2400" kern="100" dirty="0">
              <a:solidFill>
                <a:schemeClr val="bg2">
                  <a:lumMod val="25000"/>
                </a:schemeClr>
              </a:solidFill>
              <a:latin typeface="Calibri" panose="020F0502020204030204" charset="0"/>
              <a:cs typeface="Times New Roman" panose="02020603050405020304" pitchFamily="18" charset="0"/>
            </a:endParaRPr>
          </a:p>
        </p:txBody>
      </p:sp>
      <p:sp>
        <p:nvSpPr>
          <p:cNvPr id="12" name="矩形 11"/>
          <p:cNvSpPr/>
          <p:nvPr/>
        </p:nvSpPr>
        <p:spPr>
          <a:xfrm>
            <a:off x="1643463" y="5003798"/>
            <a:ext cx="4768602" cy="1200329"/>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charset="0"/>
                <a:cs typeface="Times New Roman" panose="02020603050405020304" pitchFamily="18" charset="0"/>
              </a:rPr>
              <a:t>安全性：</a:t>
            </a:r>
            <a:endParaRPr lang="zh-CN" altLang="en-US" sz="2400" b="1" kern="100" dirty="0">
              <a:solidFill>
                <a:schemeClr val="bg2">
                  <a:lumMod val="25000"/>
                </a:schemeClr>
              </a:solidFill>
              <a:latin typeface="Calibri" panose="020F050202020403020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charset="0"/>
                <a:cs typeface="Times New Roman" panose="02020603050405020304" pitchFamily="18" charset="0"/>
              </a:rPr>
              <a:t>	</a:t>
            </a:r>
            <a:r>
              <a:rPr lang="zh-CN" altLang="en-US" sz="2400" kern="100" dirty="0">
                <a:solidFill>
                  <a:schemeClr val="bg2">
                    <a:lumMod val="25000"/>
                  </a:schemeClr>
                </a:solidFill>
                <a:latin typeface="Calibri" panose="020F0502020204030204" charset="0"/>
                <a:cs typeface="Times New Roman" panose="02020603050405020304" pitchFamily="18" charset="0"/>
              </a:rPr>
              <a:t>账户需实名认证并绑定学号或教工号以验证学生或老师身份。</a:t>
            </a:r>
            <a:endParaRPr lang="zh-CN" altLang="en-US" sz="2400" kern="100" dirty="0">
              <a:solidFill>
                <a:schemeClr val="bg2">
                  <a:lumMod val="25000"/>
                </a:schemeClr>
              </a:solidFill>
              <a:latin typeface="Calibri" panose="020F0502020204030204"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2" name="文本框 1"/>
          <p:cNvSpPr txBox="1"/>
          <p:nvPr/>
        </p:nvSpPr>
        <p:spPr>
          <a:xfrm>
            <a:off x="3060812" y="1462723"/>
            <a:ext cx="1415772" cy="461665"/>
          </a:xfrm>
          <a:prstGeom prst="rect">
            <a:avLst/>
          </a:prstGeom>
          <a:noFill/>
        </p:spPr>
        <p:txBody>
          <a:bodyPr wrap="none" rtlCol="0">
            <a:spAutoFit/>
          </a:bodyPr>
          <a:lstStyle/>
          <a:p>
            <a:r>
              <a:rPr lang="zh-CN" altLang="en-US" sz="2400" b="1" dirty="0">
                <a:solidFill>
                  <a:schemeClr val="tx1">
                    <a:lumMod val="65000"/>
                    <a:lumOff val="35000"/>
                  </a:schemeClr>
                </a:solidFill>
              </a:rPr>
              <a:t>打分公式</a:t>
            </a:r>
            <a:endParaRPr lang="zh-CN" altLang="en-US" sz="2400" b="1" dirty="0">
              <a:solidFill>
                <a:schemeClr val="tx1">
                  <a:lumMod val="65000"/>
                  <a:lumOff val="35000"/>
                </a:schemeClr>
              </a:solidFill>
            </a:endParaRPr>
          </a:p>
        </p:txBody>
      </p:sp>
      <p:sp>
        <p:nvSpPr>
          <p:cNvPr id="3" name="矩形 2"/>
          <p:cNvSpPr/>
          <p:nvPr/>
        </p:nvSpPr>
        <p:spPr>
          <a:xfrm>
            <a:off x="3048000" y="1924388"/>
            <a:ext cx="6096000" cy="3693319"/>
          </a:xfrm>
          <a:prstGeom prst="rect">
            <a:avLst/>
          </a:prstGeom>
        </p:spPr>
        <p:txBody>
          <a:bodyPr>
            <a:spAutoFit/>
          </a:bodyPr>
          <a:lstStyle/>
          <a:p>
            <a:r>
              <a:rPr lang="zh-CN" altLang="en-US" dirty="0">
                <a:solidFill>
                  <a:schemeClr val="tx1">
                    <a:lumMod val="85000"/>
                    <a:lumOff val="15000"/>
                  </a:schemeClr>
                </a:solidFill>
              </a:rPr>
              <a:t>单项功能点价值计算方法为：价值 = 相对收益 + 相对损失</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单项功能点价值%计算方法为：价值% = 单项功能点价值 / 所有功能点价值和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单项功能点成本%计算方法为：成本% = 单项功能点相对成本 / 所有功能点相对成本和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单项功能点风险%计算方法为：风险% = 单项功能点相对风险 / 所有功能点相对风险和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单项功能点优先级计算方法为：（（价值%）/（成本%*成本相对权重 + 风险%*风险相对权重））* 用户权值</a:t>
            </a:r>
            <a:endParaRPr lang="zh-CN" altLang="en-US" dirty="0">
              <a:solidFill>
                <a:schemeClr val="tx1">
                  <a:lumMod val="85000"/>
                  <a:lumOff val="15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95" y="1078098"/>
            <a:ext cx="10852609" cy="540271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847" y="910371"/>
            <a:ext cx="10440305" cy="503725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8825345" y="6188527"/>
            <a:ext cx="215956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QFD</a:t>
            </a:r>
            <a:r>
              <a:rPr lang="zh-CN" altLang="en-US" dirty="0">
                <a:solidFill>
                  <a:schemeClr val="bg2">
                    <a:lumMod val="25000"/>
                  </a:schemeClr>
                </a:solidFill>
              </a:rPr>
              <a:t>文档</a:t>
            </a:r>
            <a:endParaRPr lang="zh-CN" altLang="en-US" dirty="0">
              <a:solidFill>
                <a:schemeClr val="bg2">
                  <a:lumMod val="25000"/>
                </a:schemeClr>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80" y="1096819"/>
            <a:ext cx="11303977" cy="460401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JAD</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会议</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9015" t="533"/>
          <a:stretch>
            <a:fillRect/>
          </a:stretch>
        </p:blipFill>
        <p:spPr>
          <a:xfrm>
            <a:off x="3030220" y="106869"/>
            <a:ext cx="5362682" cy="6644262"/>
          </a:xfrm>
          <a:prstGeom prst="rect">
            <a:avLst/>
          </a:prstGeom>
        </p:spPr>
      </p:pic>
      <p:sp>
        <p:nvSpPr>
          <p:cNvPr id="12" name="文本框 11"/>
          <p:cNvSpPr txBox="1"/>
          <p:nvPr/>
        </p:nvSpPr>
        <p:spPr>
          <a:xfrm>
            <a:off x="8825345" y="6188527"/>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a:t>
            </a:r>
            <a:endParaRPr lang="zh-CN" altLang="en-US" dirty="0">
              <a:solidFill>
                <a:schemeClr val="bg2">
                  <a:lumMod val="25000"/>
                </a:schemeClr>
              </a:solidFill>
            </a:endParaRPr>
          </a:p>
        </p:txBody>
      </p:sp>
      <p:sp>
        <p:nvSpPr>
          <p:cNvPr id="2" name="文本框 1"/>
          <p:cNvSpPr txBox="1"/>
          <p:nvPr/>
        </p:nvSpPr>
        <p:spPr>
          <a:xfrm>
            <a:off x="653415" y="2890519"/>
            <a:ext cx="2376805" cy="369332"/>
          </a:xfrm>
          <a:prstGeom prst="rect">
            <a:avLst/>
          </a:prstGeom>
          <a:noFill/>
        </p:spPr>
        <p:txBody>
          <a:bodyPr wrap="none" rtlCol="0">
            <a:spAutoFit/>
          </a:bodyPr>
          <a:lstStyle/>
          <a:p>
            <a:r>
              <a:rPr lang="en-US" altLang="zh-CN" dirty="0">
                <a:solidFill>
                  <a:schemeClr val="tx1">
                    <a:lumMod val="85000"/>
                    <a:lumOff val="15000"/>
                  </a:schemeClr>
                </a:solidFill>
              </a:rPr>
              <a:t>JAD</a:t>
            </a:r>
            <a:r>
              <a:rPr lang="zh-CN" altLang="en-US" dirty="0">
                <a:solidFill>
                  <a:schemeClr val="tx1">
                    <a:lumMod val="85000"/>
                    <a:lumOff val="15000"/>
                  </a:schemeClr>
                </a:solidFill>
              </a:rPr>
              <a:t>会议记录（部分）</a:t>
            </a:r>
            <a:endParaRPr lang="zh-CN" altLang="en-US" dirty="0">
              <a:solidFill>
                <a:schemeClr val="tx1">
                  <a:lumMod val="85000"/>
                  <a:lumOff val="1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阶段演示材料</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359" r="41830"/>
          <a:stretch>
            <a:fillRect/>
          </a:stretch>
        </p:blipFill>
        <p:spPr>
          <a:xfrm>
            <a:off x="1084702" y="2069632"/>
            <a:ext cx="4411375" cy="3312729"/>
          </a:xfrm>
          <a:prstGeom prst="rect">
            <a:avLst/>
          </a:prstGeom>
        </p:spPr>
      </p:pic>
      <p:sp>
        <p:nvSpPr>
          <p:cNvPr id="5" name="文本框 4"/>
          <p:cNvSpPr txBox="1"/>
          <p:nvPr/>
        </p:nvSpPr>
        <p:spPr>
          <a:xfrm>
            <a:off x="1966649" y="1379984"/>
            <a:ext cx="3421962" cy="400110"/>
          </a:xfrm>
          <a:prstGeom prst="rect">
            <a:avLst/>
          </a:prstGeom>
          <a:noFill/>
        </p:spPr>
        <p:txBody>
          <a:bodyPr wrap="none" rtlCol="0">
            <a:spAutoFit/>
          </a:bodyPr>
          <a:lstStyle/>
          <a:p>
            <a:r>
              <a:rPr lang="zh-CN" altLang="en-US" sz="2000" b="1" dirty="0">
                <a:solidFill>
                  <a:schemeClr val="tx1">
                    <a:lumMod val="65000"/>
                    <a:lumOff val="35000"/>
                  </a:schemeClr>
                </a:solidFill>
              </a:rPr>
              <a:t>例：需求变更演示材料及</a:t>
            </a:r>
            <a:r>
              <a:rPr lang="en-US" altLang="zh-CN" sz="2000" b="1" dirty="0">
                <a:solidFill>
                  <a:schemeClr val="tx1">
                    <a:lumMod val="65000"/>
                    <a:lumOff val="35000"/>
                  </a:schemeClr>
                </a:solidFill>
              </a:rPr>
              <a:t>PPT</a:t>
            </a:r>
            <a:endParaRPr lang="zh-CN" altLang="en-US" sz="2000" b="1" dirty="0">
              <a:solidFill>
                <a:schemeClr val="tx1">
                  <a:lumMod val="65000"/>
                  <a:lumOff val="35000"/>
                </a:schemeClr>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713" y="2069632"/>
            <a:ext cx="3903923" cy="331272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需求冲突</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994" y="904458"/>
            <a:ext cx="9056012" cy="527233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数据字典</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7972653" y="6143648"/>
            <a:ext cx="359265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数据字典</a:t>
            </a:r>
            <a:endParaRPr lang="zh-CN" altLang="en-US" dirty="0">
              <a:solidFill>
                <a:schemeClr val="bg2">
                  <a:lumMod val="25000"/>
                </a:schemeClr>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643" y="1441346"/>
            <a:ext cx="7728646" cy="3637010"/>
          </a:xfrm>
          <a:prstGeom prst="rect">
            <a:avLst/>
          </a:prstGeom>
        </p:spPr>
      </p:pic>
      <p:sp>
        <p:nvSpPr>
          <p:cNvPr id="7" name="文本框 6"/>
          <p:cNvSpPr txBox="1"/>
          <p:nvPr/>
        </p:nvSpPr>
        <p:spPr>
          <a:xfrm>
            <a:off x="597605" y="2890519"/>
            <a:ext cx="2037737" cy="369332"/>
          </a:xfrm>
          <a:prstGeom prst="rect">
            <a:avLst/>
          </a:prstGeom>
          <a:noFill/>
        </p:spPr>
        <p:txBody>
          <a:bodyPr wrap="none" rtlCol="0">
            <a:spAutoFit/>
          </a:bodyPr>
          <a:lstStyle/>
          <a:p>
            <a:r>
              <a:rPr lang="zh-CN" altLang="en-US" b="1" dirty="0">
                <a:solidFill>
                  <a:schemeClr val="tx1">
                    <a:lumMod val="75000"/>
                    <a:lumOff val="25000"/>
                  </a:schemeClr>
                </a:solidFill>
              </a:rPr>
              <a:t>账号密码数据字典</a:t>
            </a:r>
            <a:endParaRPr lang="zh-CN" altLang="en-US" b="1" dirty="0">
              <a:solidFill>
                <a:schemeClr val="tx1">
                  <a:lumMod val="75000"/>
                  <a:lumOff val="25000"/>
                </a:schemeClr>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ER</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566" y="818297"/>
            <a:ext cx="9464247" cy="5739562"/>
          </a:xfrm>
          <a:prstGeom prst="rect">
            <a:avLst/>
          </a:prstGeom>
        </p:spPr>
      </p:pic>
      <p:sp>
        <p:nvSpPr>
          <p:cNvPr id="12" name="文本框 11"/>
          <p:cNvSpPr txBox="1"/>
          <p:nvPr/>
        </p:nvSpPr>
        <p:spPr>
          <a:xfrm>
            <a:off x="8477536" y="6373193"/>
            <a:ext cx="3137397"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PRD2018-G03-ER</a:t>
            </a:r>
            <a:r>
              <a:rPr lang="zh-CN" altLang="en-US" dirty="0">
                <a:solidFill>
                  <a:schemeClr val="bg2">
                    <a:lumMod val="25000"/>
                  </a:schemeClr>
                </a:solidFill>
              </a:rPr>
              <a:t>图</a:t>
            </a:r>
            <a:endParaRPr lang="zh-CN" altLang="en-US" dirty="0">
              <a:solidFill>
                <a:schemeClr val="bg2">
                  <a:lumMod val="25000"/>
                </a:schemeClr>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945"/>
            <a:chOff x="-84" y="-4188"/>
            <a:chExt cx="4856" cy="10507"/>
          </a:xfrm>
        </p:grpSpPr>
        <p:grpSp>
          <p:nvGrpSpPr>
            <p:cNvPr id="33" name="组合 32"/>
            <p:cNvGrpSpPr/>
            <p:nvPr/>
          </p:nvGrpSpPr>
          <p:grpSpPr>
            <a:xfrm rot="17700000" flipH="1">
              <a:off x="-3130" y="-1142"/>
              <a:ext cx="10507" cy="4416"/>
              <a:chOff x="4235" y="0"/>
              <a:chExt cx="10193"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UML</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图例</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8321525" y="6244625"/>
            <a:ext cx="336181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顺序图</a:t>
            </a:r>
            <a:endParaRPr lang="zh-CN" altLang="en-US" dirty="0">
              <a:solidFill>
                <a:schemeClr val="bg2">
                  <a:lumMod val="25000"/>
                </a:schemeClr>
              </a:solidFill>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2409" b="38468"/>
          <a:stretch>
            <a:fillRect/>
          </a:stretch>
        </p:blipFill>
        <p:spPr>
          <a:xfrm>
            <a:off x="2189566" y="1430678"/>
            <a:ext cx="7812868" cy="4219895"/>
          </a:xfrm>
          <a:prstGeom prst="rect">
            <a:avLst/>
          </a:prstGeom>
        </p:spPr>
      </p:pic>
      <p:sp>
        <p:nvSpPr>
          <p:cNvPr id="6" name="文本框 5"/>
          <p:cNvSpPr txBox="1"/>
          <p:nvPr/>
        </p:nvSpPr>
        <p:spPr>
          <a:xfrm>
            <a:off x="5195753" y="916736"/>
            <a:ext cx="1800493" cy="369332"/>
          </a:xfrm>
          <a:prstGeom prst="rect">
            <a:avLst/>
          </a:prstGeom>
          <a:noFill/>
        </p:spPr>
        <p:txBody>
          <a:bodyPr wrap="none" rtlCol="0">
            <a:spAutoFit/>
          </a:bodyPr>
          <a:lstStyle/>
          <a:p>
            <a:r>
              <a:rPr lang="zh-CN" altLang="en-US" b="1" dirty="0">
                <a:solidFill>
                  <a:schemeClr val="tx1">
                    <a:lumMod val="65000"/>
                    <a:lumOff val="35000"/>
                  </a:schemeClr>
                </a:solidFill>
              </a:rPr>
              <a:t>用户登陆顺序图</a:t>
            </a:r>
            <a:endParaRPr lang="zh-CN" altLang="en-US" b="1" dirty="0">
              <a:solidFill>
                <a:schemeClr val="tx1">
                  <a:lumMod val="65000"/>
                  <a:lumOff val="35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测试用例</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9210551" y="6488668"/>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详情见测试用例</a:t>
            </a:r>
            <a:endParaRPr lang="zh-CN" altLang="en-US" dirty="0">
              <a:solidFill>
                <a:schemeClr val="bg2">
                  <a:lumMod val="25000"/>
                </a:schemeClr>
              </a:solidFill>
            </a:endParaRPr>
          </a:p>
        </p:txBody>
      </p:sp>
      <p:graphicFrame>
        <p:nvGraphicFramePr>
          <p:cNvPr id="2" name="表格 1"/>
          <p:cNvGraphicFramePr>
            <a:graphicFrameLocks noGrp="1"/>
          </p:cNvGraphicFramePr>
          <p:nvPr/>
        </p:nvGraphicFramePr>
        <p:xfrm>
          <a:off x="3189409" y="377190"/>
          <a:ext cx="7750161" cy="6137204"/>
        </p:xfrm>
        <a:graphic>
          <a:graphicData uri="http://schemas.openxmlformats.org/drawingml/2006/table">
            <a:tbl>
              <a:tblPr firstRow="1" firstCol="1" bandRow="1">
                <a:tableStyleId>{F5AB1C69-6EDB-4FF4-983F-18BD219EF322}</a:tableStyleId>
              </a:tblPr>
              <a:tblGrid>
                <a:gridCol w="2766798"/>
                <a:gridCol w="917040"/>
                <a:gridCol w="4066323"/>
              </a:tblGrid>
              <a:tr h="0">
                <a:tc>
                  <a:txBody>
                    <a:bodyPr/>
                    <a:lstStyle/>
                    <a:p>
                      <a:pPr algn="l">
                        <a:spcAft>
                          <a:spcPts val="0"/>
                        </a:spcAft>
                      </a:pPr>
                      <a:r>
                        <a:rPr lang="zh-CN" sz="1600">
                          <a:effectLst/>
                        </a:rPr>
                        <a:t>测试用例编号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en-US" sz="1600">
                          <a:effectLst/>
                        </a:rPr>
                        <a:t>TC-1-2</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marL="61859" marR="61859" marT="0" marB="0"/>
                </a:tc>
              </a:tr>
              <a:tr h="159249">
                <a:tc>
                  <a:txBody>
                    <a:bodyPr/>
                    <a:lstStyle/>
                    <a:p>
                      <a:pPr algn="l">
                        <a:spcAft>
                          <a:spcPts val="0"/>
                        </a:spcAft>
                      </a:pPr>
                      <a:r>
                        <a:rPr lang="zh-CN" sz="1600">
                          <a:effectLst/>
                        </a:rPr>
                        <a:t>测试用例名称</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altLang="en-US" sz="1600" dirty="0">
                          <a:effectLst/>
                        </a:rPr>
                        <a:t>登陆</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marL="61859" marR="61859" marT="0" marB="0"/>
                </a:tc>
              </a:tr>
              <a:tr h="159249">
                <a:tc>
                  <a:txBody>
                    <a:bodyPr/>
                    <a:lstStyle/>
                    <a:p>
                      <a:pPr algn="l">
                        <a:spcAft>
                          <a:spcPts val="0"/>
                        </a:spcAft>
                      </a:pPr>
                      <a:r>
                        <a:rPr lang="zh-CN" sz="1600">
                          <a:effectLst/>
                        </a:rPr>
                        <a:t>用例来源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dirty="0">
                          <a:effectLst/>
                        </a:rPr>
                        <a:t>登录</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marL="61859" marR="61859" marT="0" marB="0"/>
                </a:tc>
              </a:tr>
              <a:tr h="159249">
                <a:tc>
                  <a:txBody>
                    <a:bodyPr/>
                    <a:lstStyle/>
                    <a:p>
                      <a:pPr algn="l">
                        <a:spcAft>
                          <a:spcPts val="0"/>
                        </a:spcAft>
                      </a:pPr>
                      <a:r>
                        <a:rPr lang="zh-CN" sz="1600">
                          <a:effectLst/>
                        </a:rPr>
                        <a:t>参与者</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注册用户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marL="61859" marR="61859" marT="0" marB="0"/>
                </a:tc>
              </a:tr>
              <a:tr h="159249">
                <a:tc>
                  <a:txBody>
                    <a:bodyPr/>
                    <a:lstStyle/>
                    <a:p>
                      <a:pPr algn="l">
                        <a:spcAft>
                          <a:spcPts val="0"/>
                        </a:spcAft>
                      </a:pPr>
                      <a:r>
                        <a:rPr lang="zh-CN" sz="1600">
                          <a:effectLst/>
                        </a:rPr>
                        <a:t>测试方法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黑盒测试</a:t>
                      </a:r>
                      <a:r>
                        <a:rPr lang="en-US" sz="1600">
                          <a:effectLst/>
                        </a:rPr>
                        <a:t>-</a:t>
                      </a:r>
                      <a:r>
                        <a:rPr lang="zh-CN" sz="1600">
                          <a:effectLst/>
                        </a:rPr>
                        <a:t>等价类划分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marL="61859" marR="61859" marT="0" marB="0"/>
                </a:tc>
              </a:tr>
              <a:tr h="159249">
                <a:tc>
                  <a:txBody>
                    <a:bodyPr/>
                    <a:lstStyle/>
                    <a:p>
                      <a:pPr algn="l">
                        <a:spcAft>
                          <a:spcPts val="0"/>
                        </a:spcAft>
                      </a:pPr>
                      <a:r>
                        <a:rPr lang="zh-CN" sz="1600">
                          <a:effectLst/>
                        </a:rPr>
                        <a:t>前置条件</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登录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marL="61859" marR="61859" marT="0" marB="0"/>
                </a:tc>
              </a:tr>
              <a:tr h="159249">
                <a:tc>
                  <a:txBody>
                    <a:bodyPr/>
                    <a:lstStyle/>
                    <a:p>
                      <a:pPr algn="l">
                        <a:spcAft>
                          <a:spcPts val="0"/>
                        </a:spcAft>
                      </a:pPr>
                      <a:r>
                        <a:rPr lang="zh-CN" sz="1600">
                          <a:effectLst/>
                        </a:rPr>
                        <a:t>场景</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用户登录时填写其登录账号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marL="61859" marR="61859" marT="0" marB="0"/>
                </a:tc>
              </a:tr>
              <a:tr h="318498">
                <a:tc>
                  <a:txBody>
                    <a:bodyPr/>
                    <a:lstStyle/>
                    <a:p>
                      <a:pPr algn="l">
                        <a:spcAft>
                          <a:spcPts val="0"/>
                        </a:spcAft>
                      </a:pPr>
                      <a:r>
                        <a:rPr lang="zh-CN" sz="1600" dirty="0">
                          <a:effectLst/>
                        </a:rPr>
                        <a:t>测试目的</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测试系统是否能判断用户输入的登陆账号与密码是否匹配已经用户是否输入了登陆账号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marL="61859" marR="61859" marT="0" marB="0"/>
                </a:tc>
              </a:tr>
              <a:tr h="756458">
                <a:tc gridSpan="3">
                  <a:txBody>
                    <a:bodyPr/>
                    <a:lstStyle/>
                    <a:p>
                      <a:pPr algn="l">
                        <a:spcAft>
                          <a:spcPts val="0"/>
                        </a:spcAft>
                      </a:pPr>
                      <a:r>
                        <a:rPr lang="zh-CN" sz="1600" dirty="0">
                          <a:effectLst/>
                        </a:rPr>
                        <a:t>初始条件和背景：无</a:t>
                      </a:r>
                      <a:endParaRPr lang="zh-CN" sz="1600" dirty="0">
                        <a:effectLst/>
                      </a:endParaRPr>
                    </a:p>
                    <a:p>
                      <a:pPr algn="l">
                        <a:spcAft>
                          <a:spcPts val="0"/>
                        </a:spcAft>
                      </a:pPr>
                      <a:r>
                        <a:rPr lang="zh-CN" sz="1600" dirty="0">
                          <a:effectLst/>
                        </a:rPr>
                        <a:t>系统：</a:t>
                      </a:r>
                      <a:r>
                        <a:rPr lang="en-US" sz="1600" dirty="0">
                          <a:effectLst/>
                        </a:rPr>
                        <a:t>WEB</a:t>
                      </a:r>
                      <a:r>
                        <a:rPr lang="zh-CN" sz="1600" dirty="0">
                          <a:effectLst/>
                        </a:rPr>
                        <a:t>端</a:t>
                      </a:r>
                      <a:endParaRPr lang="zh-CN" sz="1600" dirty="0">
                        <a:effectLst/>
                      </a:endParaRPr>
                    </a:p>
                    <a:p>
                      <a:pPr algn="l">
                        <a:spcAft>
                          <a:spcPts val="0"/>
                        </a:spcAft>
                      </a:pPr>
                      <a:r>
                        <a:rPr lang="zh-CN" sz="1600" dirty="0">
                          <a:effectLst/>
                        </a:rPr>
                        <a:t>注释：无</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a:tc>
                <a:tc hMerge="1">
                  <a:tcPr marL="61859" marR="61859" marT="0" marB="0"/>
                </a:tc>
              </a:tr>
              <a:tr h="260106">
                <a:tc gridSpan="2">
                  <a:txBody>
                    <a:bodyPr/>
                    <a:lstStyle/>
                    <a:p>
                      <a:pPr algn="l">
                        <a:spcAft>
                          <a:spcPts val="0"/>
                        </a:spcAft>
                      </a:pPr>
                      <a:r>
                        <a:rPr lang="zh-CN" sz="1600">
                          <a:effectLst/>
                        </a:rPr>
                        <a:t>操作步骤</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a:tc>
                <a:tc>
                  <a:txBody>
                    <a:bodyPr/>
                    <a:lstStyle/>
                    <a:p>
                      <a:pPr algn="l">
                        <a:spcAft>
                          <a:spcPts val="0"/>
                        </a:spcAft>
                      </a:pPr>
                      <a:r>
                        <a:rPr lang="zh-CN" sz="1600">
                          <a:effectLst/>
                        </a:rPr>
                        <a:t>预期结果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[18989678901]</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a:tc>
                <a:tc>
                  <a:txBody>
                    <a:bodyPr/>
                    <a:lstStyle/>
                    <a:p>
                      <a:pPr algn="l">
                        <a:spcAft>
                          <a:spcPts val="0"/>
                        </a:spcAft>
                      </a:pPr>
                      <a:r>
                        <a:rPr lang="zh-CN" sz="1600">
                          <a:effectLst/>
                        </a:rPr>
                        <a:t>登录成功</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[65464646465]</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a:tc>
                <a:tc>
                  <a:txBody>
                    <a:bodyPr/>
                    <a:lstStyle/>
                    <a:p>
                      <a:pPr algn="l">
                        <a:spcAft>
                          <a:spcPts val="0"/>
                        </a:spcAft>
                      </a:pPr>
                      <a:r>
                        <a:rPr lang="zh-CN" sz="1600" dirty="0">
                          <a:effectLst/>
                        </a:rPr>
                        <a:t>提示该账号不存在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cPr/>
                </a:tc>
                <a:tc>
                  <a:txBody>
                    <a:bodyPr/>
                    <a:lstStyle/>
                    <a:p>
                      <a:pPr algn="l">
                        <a:spcAft>
                          <a:spcPts val="0"/>
                        </a:spcAft>
                      </a:pPr>
                      <a:r>
                        <a:rPr lang="zh-CN" sz="1600" dirty="0">
                          <a:effectLst/>
                        </a:rPr>
                        <a:t>提示登录账号不能为空</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r>
            </a:tbl>
          </a:graphicData>
        </a:graphic>
      </p:graphicFrame>
      <p:sp>
        <p:nvSpPr>
          <p:cNvPr id="3" name="文本框 2"/>
          <p:cNvSpPr txBox="1"/>
          <p:nvPr/>
        </p:nvSpPr>
        <p:spPr>
          <a:xfrm>
            <a:off x="513094" y="2234231"/>
            <a:ext cx="2492990" cy="369332"/>
          </a:xfrm>
          <a:prstGeom prst="rect">
            <a:avLst/>
          </a:prstGeom>
          <a:noFill/>
        </p:spPr>
        <p:txBody>
          <a:bodyPr wrap="none" rtlCol="0">
            <a:spAutoFit/>
          </a:bodyPr>
          <a:lstStyle/>
          <a:p>
            <a:r>
              <a:rPr lang="zh-CN" altLang="en-US" b="1" dirty="0">
                <a:solidFill>
                  <a:schemeClr val="tx1">
                    <a:lumMod val="65000"/>
                    <a:lumOff val="35000"/>
                  </a:schemeClr>
                </a:solidFill>
              </a:rPr>
              <a:t>注册用户登陆测试用例</a:t>
            </a:r>
            <a:endParaRPr lang="zh-CN" altLang="en-US" b="1" dirty="0">
              <a:solidFill>
                <a:schemeClr val="tx1">
                  <a:lumMod val="65000"/>
                  <a:lumOff val="35000"/>
                </a:schemeClr>
              </a:solidFill>
            </a:endParaRPr>
          </a:p>
        </p:txBody>
      </p:sp>
      <p:sp>
        <p:nvSpPr>
          <p:cNvPr id="4" name="文本框 3"/>
          <p:cNvSpPr txBox="1"/>
          <p:nvPr/>
        </p:nvSpPr>
        <p:spPr>
          <a:xfrm>
            <a:off x="551180" y="3049884"/>
            <a:ext cx="2162772" cy="369332"/>
          </a:xfrm>
          <a:prstGeom prst="rect">
            <a:avLst/>
          </a:prstGeom>
          <a:noFill/>
        </p:spPr>
        <p:txBody>
          <a:bodyPr wrap="none" rtlCol="0">
            <a:spAutoFit/>
          </a:bodyPr>
          <a:lstStyle/>
          <a:p>
            <a:r>
              <a:rPr lang="zh-CN" altLang="en-US" b="1" dirty="0">
                <a:solidFill>
                  <a:schemeClr val="tx1">
                    <a:lumMod val="75000"/>
                    <a:lumOff val="25000"/>
                  </a:schemeClr>
                </a:solidFill>
              </a:rPr>
              <a:t>测试用例合计</a:t>
            </a:r>
            <a:r>
              <a:rPr lang="en-US" altLang="zh-CN" b="1">
                <a:solidFill>
                  <a:schemeClr val="tx1">
                    <a:lumMod val="75000"/>
                    <a:lumOff val="25000"/>
                  </a:schemeClr>
                </a:solidFill>
              </a:rPr>
              <a:t>308</a:t>
            </a:r>
            <a:r>
              <a:rPr lang="zh-CN" altLang="en-US" b="1">
                <a:solidFill>
                  <a:schemeClr val="tx1">
                    <a:lumMod val="75000"/>
                    <a:lumOff val="25000"/>
                  </a:schemeClr>
                </a:solidFill>
              </a:rPr>
              <a:t>个</a:t>
            </a:r>
            <a:endParaRPr lang="zh-CN" altLang="en-US" b="1" dirty="0">
              <a:solidFill>
                <a:schemeClr val="tx1">
                  <a:lumMod val="75000"/>
                  <a:lumOff val="2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用户手册</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8158080" y="6188527"/>
            <a:ext cx="359265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用户手册</a:t>
            </a:r>
            <a:endParaRPr lang="zh-CN" altLang="en-US" dirty="0">
              <a:solidFill>
                <a:schemeClr val="bg2">
                  <a:lumMod val="2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732" y="1177324"/>
            <a:ext cx="7690536" cy="450335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内部评审记录</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8825345" y="6188527"/>
            <a:ext cx="290977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详情见会议记录及录音</a:t>
            </a:r>
            <a:endParaRPr lang="zh-CN" altLang="en-US" dirty="0">
              <a:solidFill>
                <a:schemeClr val="bg2">
                  <a:lumMod val="2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690" y="561340"/>
            <a:ext cx="5971067" cy="5004222"/>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16565" r="2952"/>
          <a:stretch>
            <a:fillRect/>
          </a:stretch>
        </p:blipFill>
        <p:spPr>
          <a:xfrm>
            <a:off x="551180" y="2092088"/>
            <a:ext cx="2871465" cy="438872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1"/>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endParaRPr lang="en-US" altLang="zh-CN" sz="2800" b="1" dirty="0">
              <a:solidFill>
                <a:schemeClr val="bg2">
                  <a:lumMod val="50000"/>
                </a:schemeClr>
              </a:solidFill>
              <a:latin typeface="方正姚体" panose="02010601030101010101" charset="-122"/>
              <a:ea typeface="方正姚体" panose="02010601030101010101" charset="-122"/>
            </a:endParaRPr>
          </a:p>
        </p:txBody>
      </p:sp>
      <p:sp>
        <p:nvSpPr>
          <p:cNvPr id="4" name="文本框 3"/>
          <p:cNvSpPr txBox="1"/>
          <p:nvPr/>
        </p:nvSpPr>
        <p:spPr>
          <a:xfrm>
            <a:off x="4340094" y="2666457"/>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4.</a:t>
            </a:r>
            <a:r>
              <a:rPr lang="zh-CN" altLang="en-US" sz="4800" dirty="0">
                <a:solidFill>
                  <a:schemeClr val="bg2">
                    <a:lumMod val="50000"/>
                  </a:schemeClr>
                </a:solidFill>
                <a:latin typeface="方正姚体" panose="02010601030101010101" charset="-122"/>
                <a:ea typeface="方正姚体" panose="02010601030101010101" charset="-122"/>
              </a:rPr>
              <a:t>需求变更</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243" y="908843"/>
            <a:ext cx="8538883" cy="504031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7341" y="1020469"/>
            <a:ext cx="8457317" cy="50403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里程碑任务提交记录</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08" y="1230416"/>
            <a:ext cx="10615584" cy="4133953"/>
          </a:xfrm>
          <a:prstGeom prst="rect">
            <a:avLst/>
          </a:prstGeom>
        </p:spPr>
      </p:pic>
      <p:sp>
        <p:nvSpPr>
          <p:cNvPr id="4" name="文本框 3"/>
          <p:cNvSpPr txBox="1"/>
          <p:nvPr/>
        </p:nvSpPr>
        <p:spPr>
          <a:xfrm>
            <a:off x="9240982" y="6165273"/>
            <a:ext cx="2678938" cy="369332"/>
          </a:xfrm>
          <a:prstGeom prst="rect">
            <a:avLst/>
          </a:prstGeom>
          <a:noFill/>
        </p:spPr>
        <p:txBody>
          <a:bodyPr wrap="none" rtlCol="0">
            <a:spAutoFit/>
          </a:bodyPr>
          <a:lstStyle/>
          <a:p>
            <a:r>
              <a:rPr lang="en-US" altLang="zh-CN" dirty="0"/>
              <a:t>——</a:t>
            </a:r>
            <a:r>
              <a:rPr lang="zh-CN" altLang="en-US" dirty="0"/>
              <a:t>详情见邮箱提交记录</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121" y="908843"/>
            <a:ext cx="8251757" cy="504031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7869381" y="6335761"/>
            <a:ext cx="350288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PRD2018-G03-CCB</a:t>
            </a:r>
            <a:r>
              <a:rPr lang="zh-CN" altLang="en-US" dirty="0">
                <a:solidFill>
                  <a:schemeClr val="bg2">
                    <a:lumMod val="25000"/>
                  </a:schemeClr>
                </a:solidFill>
              </a:rPr>
              <a:t>章程</a:t>
            </a:r>
            <a:endParaRPr lang="zh-CN" altLang="en-US" dirty="0">
              <a:solidFill>
                <a:schemeClr val="bg2">
                  <a:lumMod val="25000"/>
                </a:schemeClr>
              </a:solidFill>
            </a:endParaRPr>
          </a:p>
        </p:txBody>
      </p:sp>
      <p:graphicFrame>
        <p:nvGraphicFramePr>
          <p:cNvPr id="10" name="表格 9"/>
          <p:cNvGraphicFramePr>
            <a:graphicFrameLocks noGrp="1"/>
          </p:cNvGraphicFramePr>
          <p:nvPr/>
        </p:nvGraphicFramePr>
        <p:xfrm>
          <a:off x="1021799" y="1004998"/>
          <a:ext cx="10148401" cy="5071255"/>
        </p:xfrm>
        <a:graphic>
          <a:graphicData uri="http://schemas.openxmlformats.org/drawingml/2006/table">
            <a:tbl>
              <a:tblPr firstRow="1" firstCol="1" bandRow="1">
                <a:tableStyleId>{F5AB1C69-6EDB-4FF4-983F-18BD219EF322}</a:tableStyleId>
              </a:tblPr>
              <a:tblGrid>
                <a:gridCol w="812213"/>
                <a:gridCol w="1806166"/>
                <a:gridCol w="1334629"/>
                <a:gridCol w="1547938"/>
                <a:gridCol w="2437850"/>
                <a:gridCol w="2209605"/>
              </a:tblGrid>
              <a:tr h="336767">
                <a:tc>
                  <a:txBody>
                    <a:bodyPr/>
                    <a:lstStyle/>
                    <a:p>
                      <a:pPr algn="just">
                        <a:lnSpc>
                          <a:spcPct val="107000"/>
                        </a:lnSpc>
                        <a:spcAft>
                          <a:spcPts val="800"/>
                        </a:spcAft>
                      </a:pPr>
                      <a:r>
                        <a:rPr lang="zh-CN" sz="2200" kern="100">
                          <a:effectLst/>
                        </a:rPr>
                        <a:t>姓名</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角色</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手机号</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微信</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邮箱</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所在地</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r>
              <a:tr h="700207">
                <a:tc>
                  <a:txBody>
                    <a:bodyPr/>
                    <a:lstStyle/>
                    <a:p>
                      <a:pPr algn="just">
                        <a:lnSpc>
                          <a:spcPct val="107000"/>
                        </a:lnSpc>
                        <a:spcAft>
                          <a:spcPts val="800"/>
                        </a:spcAft>
                      </a:pPr>
                      <a:r>
                        <a:rPr lang="zh-CN" sz="2200" kern="100">
                          <a:effectLst/>
                        </a:rPr>
                        <a:t>夏昌灏</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CCB</a:t>
                      </a:r>
                      <a:r>
                        <a:rPr lang="zh-CN" sz="2200" kern="100">
                          <a:effectLst/>
                        </a:rPr>
                        <a:t>主席</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17367073386</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xch752</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31603158@stu.zucc.edu.cn</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明德</a:t>
                      </a:r>
                      <a:r>
                        <a:rPr lang="en-US" sz="2200" kern="100">
                          <a:effectLst/>
                        </a:rPr>
                        <a:t>B3-308</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r>
              <a:tr h="1052898">
                <a:tc>
                  <a:txBody>
                    <a:bodyPr/>
                    <a:lstStyle/>
                    <a:p>
                      <a:pPr algn="just">
                        <a:lnSpc>
                          <a:spcPct val="107000"/>
                        </a:lnSpc>
                        <a:spcAft>
                          <a:spcPts val="800"/>
                        </a:spcAft>
                      </a:pPr>
                      <a:r>
                        <a:rPr lang="zh-CN" sz="2200" kern="100">
                          <a:effectLst/>
                        </a:rPr>
                        <a:t>杨枨</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dirty="0">
                          <a:effectLst/>
                        </a:rPr>
                        <a:t>任务下达者</a:t>
                      </a:r>
                      <a:r>
                        <a:rPr lang="en-US" sz="2200" kern="100" dirty="0">
                          <a:effectLst/>
                        </a:rPr>
                        <a:t>/</a:t>
                      </a:r>
                      <a:r>
                        <a:rPr lang="zh-CN" sz="2200" kern="100" dirty="0">
                          <a:effectLst/>
                        </a:rPr>
                        <a:t>客户</a:t>
                      </a:r>
                      <a:r>
                        <a:rPr lang="en-US" sz="2200" kern="100" dirty="0">
                          <a:effectLst/>
                        </a:rPr>
                        <a:t>/</a:t>
                      </a:r>
                      <a:r>
                        <a:rPr lang="zh-CN" sz="2200" kern="100" dirty="0">
                          <a:effectLst/>
                        </a:rPr>
                        <a:t>教师用户代表</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13357102333</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HolleyYang</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yangc@zucc.edu.cn</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理四 </a:t>
                      </a:r>
                      <a:r>
                        <a:rPr lang="en-US" sz="2200" kern="100">
                          <a:effectLst/>
                        </a:rPr>
                        <a:t>504</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r>
              <a:tr h="700207">
                <a:tc>
                  <a:txBody>
                    <a:bodyPr/>
                    <a:lstStyle/>
                    <a:p>
                      <a:pPr algn="just">
                        <a:lnSpc>
                          <a:spcPct val="107000"/>
                        </a:lnSpc>
                        <a:spcAft>
                          <a:spcPts val="800"/>
                        </a:spcAft>
                      </a:pPr>
                      <a:r>
                        <a:rPr lang="zh-CN" sz="2200" kern="100">
                          <a:effectLst/>
                        </a:rPr>
                        <a:t>侯宏仑</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任务下达者</a:t>
                      </a:r>
                      <a:r>
                        <a:rPr lang="en-US" sz="2200" kern="100">
                          <a:effectLst/>
                        </a:rPr>
                        <a:t>/</a:t>
                      </a:r>
                      <a:r>
                        <a:rPr lang="zh-CN" sz="2200" kern="100">
                          <a:effectLst/>
                        </a:rPr>
                        <a:t>客户</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13071858629</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Tuuuuuuudou</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houhl@zucc.edu.cn</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理四 </a:t>
                      </a:r>
                      <a:r>
                        <a:rPr lang="en-US" sz="2200" kern="100">
                          <a:effectLst/>
                        </a:rPr>
                        <a:t>501</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r>
              <a:tr h="786837">
                <a:tc>
                  <a:txBody>
                    <a:bodyPr/>
                    <a:lstStyle/>
                    <a:p>
                      <a:pPr>
                        <a:lnSpc>
                          <a:spcPct val="107000"/>
                        </a:lnSpc>
                        <a:spcAft>
                          <a:spcPts val="800"/>
                        </a:spcAft>
                      </a:pPr>
                      <a:r>
                        <a:rPr lang="zh-CN" sz="2200" kern="100">
                          <a:effectLst/>
                        </a:rPr>
                        <a:t>王飞刚</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学生用户群代表</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15988139345</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steel_wfg_97</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31601408@stu.zucc.edu.cn</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弘毅</a:t>
                      </a:r>
                      <a:r>
                        <a:rPr lang="en-US" sz="2200" kern="100">
                          <a:effectLst/>
                        </a:rPr>
                        <a:t>B1-615</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r>
              <a:tr h="786837">
                <a:tc>
                  <a:txBody>
                    <a:bodyPr/>
                    <a:lstStyle/>
                    <a:p>
                      <a:pPr>
                        <a:lnSpc>
                          <a:spcPct val="107000"/>
                        </a:lnSpc>
                        <a:spcAft>
                          <a:spcPts val="800"/>
                        </a:spcAft>
                      </a:pPr>
                      <a:r>
                        <a:rPr lang="zh-CN" sz="2200" kern="100">
                          <a:effectLst/>
                        </a:rPr>
                        <a:t>陈尚辉</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管理员用户代表</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18782934858</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csui_26</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u="sng" kern="100">
                          <a:effectLst/>
                          <a:hlinkClick r:id="rId2"/>
                        </a:rPr>
                        <a:t>287256264@qq.com</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惟学楼</a:t>
                      </a:r>
                      <a:r>
                        <a:rPr lang="en-US" sz="2200" kern="100">
                          <a:effectLst/>
                        </a:rPr>
                        <a:t>B1-103</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r>
              <a:tr h="700207">
                <a:tc>
                  <a:txBody>
                    <a:bodyPr/>
                    <a:lstStyle/>
                    <a:p>
                      <a:pPr>
                        <a:lnSpc>
                          <a:spcPct val="107000"/>
                        </a:lnSpc>
                        <a:spcAft>
                          <a:spcPts val="800"/>
                        </a:spcAft>
                      </a:pPr>
                      <a:r>
                        <a:rPr lang="zh-CN" sz="2200" kern="100">
                          <a:effectLst/>
                        </a:rPr>
                        <a:t>冯炫霖</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游客用户代表</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13588898527</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Fxl_ninetyElight</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603859151@qq.com</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dirty="0">
                          <a:effectLst/>
                        </a:rPr>
                        <a:t>致远</a:t>
                      </a:r>
                      <a:r>
                        <a:rPr lang="en-US" sz="2200" kern="100" dirty="0">
                          <a:effectLst/>
                        </a:rPr>
                        <a:t>B2-522</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202" marR="92202" marT="0" marB="0"/>
                </a:tc>
              </a:tr>
            </a:tbl>
          </a:graphicData>
        </a:graphic>
      </p:graphicFrame>
      <p:sp>
        <p:nvSpPr>
          <p:cNvPr id="2" name="文本框 1"/>
          <p:cNvSpPr txBox="1"/>
          <p:nvPr/>
        </p:nvSpPr>
        <p:spPr>
          <a:xfrm>
            <a:off x="5426585" y="590188"/>
            <a:ext cx="1338828" cy="369332"/>
          </a:xfrm>
          <a:prstGeom prst="rect">
            <a:avLst/>
          </a:prstGeom>
          <a:noFill/>
        </p:spPr>
        <p:txBody>
          <a:bodyPr wrap="none" rtlCol="0">
            <a:spAutoFit/>
          </a:bodyPr>
          <a:lstStyle/>
          <a:p>
            <a:r>
              <a:rPr lang="zh-CN" altLang="en-US" b="1" dirty="0">
                <a:solidFill>
                  <a:schemeClr val="tx1">
                    <a:lumMod val="65000"/>
                    <a:lumOff val="35000"/>
                  </a:schemeClr>
                </a:solidFill>
              </a:rPr>
              <a:t>主要干系人</a:t>
            </a:r>
            <a:endParaRPr lang="zh-CN" altLang="en-US" b="1" dirty="0">
              <a:solidFill>
                <a:schemeClr val="tx1">
                  <a:lumMod val="65000"/>
                  <a:lumOff val="35000"/>
                </a:scheme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endParaRPr lang="zh-CN" altLang="en-US" dirty="0">
              <a:solidFill>
                <a:schemeClr val="bg2">
                  <a:lumMod val="25000"/>
                </a:schemeClr>
              </a:solidFill>
            </a:endParaRPr>
          </a:p>
        </p:txBody>
      </p:sp>
      <p:graphicFrame>
        <p:nvGraphicFramePr>
          <p:cNvPr id="10" name="表格 9"/>
          <p:cNvGraphicFramePr>
            <a:graphicFrameLocks noGrp="1"/>
          </p:cNvGraphicFramePr>
          <p:nvPr/>
        </p:nvGraphicFramePr>
        <p:xfrm>
          <a:off x="872267" y="1200157"/>
          <a:ext cx="10447465" cy="5211449"/>
        </p:xfrm>
        <a:graphic>
          <a:graphicData uri="http://schemas.openxmlformats.org/drawingml/2006/table">
            <a:tbl>
              <a:tblPr firstRow="1" firstCol="1" bandRow="1">
                <a:tableStyleId>{F5AB1C69-6EDB-4FF4-983F-18BD219EF322}</a:tableStyleId>
              </a:tblPr>
              <a:tblGrid>
                <a:gridCol w="1203731"/>
                <a:gridCol w="5646821"/>
                <a:gridCol w="3596913"/>
              </a:tblGrid>
              <a:tr h="332404">
                <a:tc>
                  <a:txBody>
                    <a:bodyPr/>
                    <a:lstStyle/>
                    <a:p>
                      <a:pPr algn="ctr">
                        <a:lnSpc>
                          <a:spcPct val="107000"/>
                        </a:lnSpc>
                        <a:spcAft>
                          <a:spcPts val="800"/>
                        </a:spcAft>
                      </a:pPr>
                      <a:r>
                        <a:rPr lang="zh-CN" sz="2200" kern="100">
                          <a:effectLst/>
                        </a:rPr>
                        <a:t>角色</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描述和职责</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人员</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r>
              <a:tr h="1039363">
                <a:tc>
                  <a:txBody>
                    <a:bodyPr/>
                    <a:lstStyle/>
                    <a:p>
                      <a:pPr>
                        <a:lnSpc>
                          <a:spcPct val="107000"/>
                        </a:lnSpc>
                        <a:spcAft>
                          <a:spcPts val="800"/>
                        </a:spcAft>
                      </a:pPr>
                      <a:r>
                        <a:rPr lang="zh-CN" sz="2200" kern="100">
                          <a:effectLst/>
                        </a:rPr>
                        <a:t>变更控制委员会主席 </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变更控制委员会主席，如果变更控制委员会未能达成一致，主席通常有最终决定权；针对每个变更请求确定评估人和修改人</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r>
              <a:tr h="1039363">
                <a:tc>
                  <a:txBody>
                    <a:bodyPr/>
                    <a:lstStyle/>
                    <a:p>
                      <a:pPr>
                        <a:lnSpc>
                          <a:spcPct val="107000"/>
                        </a:lnSpc>
                        <a:spcAft>
                          <a:spcPts val="800"/>
                        </a:spcAft>
                      </a:pPr>
                      <a:r>
                        <a:rPr lang="zh-CN" sz="2200" kern="100">
                          <a:effectLst/>
                        </a:rPr>
                        <a:t>变更控制委员会</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变更控制委员会针对某一具体项目决定是批准还是驳回提出的变更</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夏昌灏、沈启航、叶柏成、杨以恒、徐哲远、骆佳俊</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r>
              <a:tr h="332404">
                <a:tc>
                  <a:txBody>
                    <a:bodyPr/>
                    <a:lstStyle/>
                    <a:p>
                      <a:pPr>
                        <a:lnSpc>
                          <a:spcPct val="107000"/>
                        </a:lnSpc>
                        <a:spcAft>
                          <a:spcPts val="800"/>
                        </a:spcAft>
                      </a:pPr>
                      <a:r>
                        <a:rPr lang="zh-CN" sz="2200" kern="100">
                          <a:effectLst/>
                        </a:rPr>
                        <a:t>评估者</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受</a:t>
                      </a:r>
                      <a:r>
                        <a:rPr lang="en-US" sz="2200" kern="100">
                          <a:effectLst/>
                        </a:rPr>
                        <a:t>CCB</a:t>
                      </a:r>
                      <a:r>
                        <a:rPr lang="zh-CN" sz="2200" kern="100">
                          <a:effectLst/>
                        </a:rPr>
                        <a:t>主席要求负责完成变更影响分析的人</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r>
              <a:tr h="685884">
                <a:tc>
                  <a:txBody>
                    <a:bodyPr/>
                    <a:lstStyle/>
                    <a:p>
                      <a:pPr>
                        <a:lnSpc>
                          <a:spcPct val="107000"/>
                        </a:lnSpc>
                        <a:spcAft>
                          <a:spcPts val="800"/>
                        </a:spcAft>
                      </a:pPr>
                      <a:r>
                        <a:rPr lang="zh-CN" sz="2200" kern="100">
                          <a:effectLst/>
                        </a:rPr>
                        <a:t>修改者</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针对批准的变更请求，负责完成产品修改的人</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沈启航、叶柏成、杨以恒、徐哲远、骆佳俊</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r>
              <a:tr h="332404">
                <a:tc>
                  <a:txBody>
                    <a:bodyPr/>
                    <a:lstStyle/>
                    <a:p>
                      <a:pPr>
                        <a:lnSpc>
                          <a:spcPct val="107000"/>
                        </a:lnSpc>
                        <a:spcAft>
                          <a:spcPts val="800"/>
                        </a:spcAft>
                      </a:pPr>
                      <a:r>
                        <a:rPr lang="zh-CN" sz="2200" kern="100">
                          <a:effectLst/>
                        </a:rPr>
                        <a:t>提交者</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提交新变更请求的人</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客户、各用户代表</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r>
              <a:tr h="685884">
                <a:tc>
                  <a:txBody>
                    <a:bodyPr/>
                    <a:lstStyle/>
                    <a:p>
                      <a:pPr>
                        <a:lnSpc>
                          <a:spcPct val="107000"/>
                        </a:lnSpc>
                        <a:spcAft>
                          <a:spcPts val="800"/>
                        </a:spcAft>
                      </a:pPr>
                      <a:r>
                        <a:rPr lang="zh-CN" sz="2200" kern="100">
                          <a:effectLst/>
                        </a:rPr>
                        <a:t>请求接收者</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最初接收新提交变更请求的人</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r>
              <a:tr h="685884">
                <a:tc>
                  <a:txBody>
                    <a:bodyPr/>
                    <a:lstStyle/>
                    <a:p>
                      <a:pPr>
                        <a:lnSpc>
                          <a:spcPct val="107000"/>
                        </a:lnSpc>
                        <a:spcAft>
                          <a:spcPts val="800"/>
                        </a:spcAft>
                      </a:pPr>
                      <a:r>
                        <a:rPr lang="zh-CN" sz="2200" kern="100">
                          <a:effectLst/>
                        </a:rPr>
                        <a:t>验证者</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验证变更是否已正确实现的人</a:t>
                      </a:r>
                      <a:endParaRPr lang="zh-CN" sz="2200" kern="10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夏昌灏、沈启航、叶柏成、杨以恒、徐哲远、骆佳俊</a:t>
                      </a:r>
                      <a:endParaRPr lang="zh-CN" sz="2200" kern="100" dirty="0">
                        <a:effectLst/>
                        <a:latin typeface="Calibri" panose="020F0502020204030204" charset="0"/>
                        <a:ea typeface="宋体" panose="02010600030101010101" pitchFamily="2" charset="-122"/>
                        <a:cs typeface="Times New Roman" panose="02020603050405020304" pitchFamily="18" charset="0"/>
                      </a:endParaRPr>
                    </a:p>
                  </a:txBody>
                  <a:tcPr marL="92908" marR="92908" marT="0" marB="0"/>
                </a:tc>
              </a:tr>
            </a:tbl>
          </a:graphicData>
        </a:graphic>
      </p:graphicFrame>
      <p:sp>
        <p:nvSpPr>
          <p:cNvPr id="2" name="文本框 1"/>
          <p:cNvSpPr txBox="1"/>
          <p:nvPr/>
        </p:nvSpPr>
        <p:spPr>
          <a:xfrm>
            <a:off x="5487500" y="654325"/>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职权描述</a:t>
            </a:r>
            <a:endParaRPr lang="zh-CN" altLang="en-US" sz="2000" b="1" dirty="0">
              <a:solidFill>
                <a:schemeClr val="tx1">
                  <a:lumMod val="65000"/>
                  <a:lumOff val="35000"/>
                </a:scheme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变更申请报告</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8612775" y="6389104"/>
            <a:ext cx="358623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PRD-G03-</a:t>
            </a:r>
            <a:r>
              <a:rPr lang="zh-CN" altLang="en-US" dirty="0">
                <a:solidFill>
                  <a:schemeClr val="bg2">
                    <a:lumMod val="25000"/>
                  </a:schemeClr>
                </a:solidFill>
              </a:rPr>
              <a:t>需求变更报告</a:t>
            </a:r>
            <a:endParaRPr lang="zh-CN" altLang="en-US" dirty="0">
              <a:solidFill>
                <a:schemeClr val="bg2">
                  <a:lumMod val="2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2500" y="831452"/>
            <a:ext cx="6166999" cy="565635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变更影响分析</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7800108" y="639299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需求变更影响</a:t>
            </a:r>
            <a:endParaRPr lang="zh-CN" altLang="en-US" dirty="0">
              <a:solidFill>
                <a:schemeClr val="bg2">
                  <a:lumMod val="2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847" y="465007"/>
            <a:ext cx="5546305" cy="592798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影响矩阵</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descr="C:\Users\ybc\AppData\Local\Temp\1547181326(1).png"/>
          <p:cNvPicPr/>
          <p:nvPr/>
        </p:nvPicPr>
        <p:blipFill>
          <a:blip r:embed="rId2" cstate="print">
            <a:extLst>
              <a:ext uri="{28A0092B-C50C-407E-A947-70E740481C1C}">
                <a14:useLocalDpi xmlns:a14="http://schemas.microsoft.com/office/drawing/2010/main" val="0"/>
              </a:ext>
            </a:extLst>
          </a:blip>
          <a:srcRect/>
          <a:stretch>
            <a:fillRect/>
          </a:stretch>
        </p:blipFill>
        <p:spPr>
          <a:xfrm>
            <a:off x="1210304" y="1713322"/>
            <a:ext cx="9771391" cy="33222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962" y="1046801"/>
            <a:ext cx="7048076" cy="476439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859" y="1533425"/>
            <a:ext cx="7304281" cy="37911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影响的系统元素</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804" y="587446"/>
            <a:ext cx="6338392" cy="56831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endParaRPr lang="zh-CN" altLang="en-US" b="1" dirty="0">
              <a:solidFill>
                <a:schemeClr val="tx1">
                  <a:lumMod val="65000"/>
                  <a:lumOff val="35000"/>
                </a:schemeClr>
              </a:solidFill>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023" y="917532"/>
            <a:ext cx="9132734" cy="530968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5" y="1029200"/>
            <a:ext cx="9201150" cy="508635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2575" y="747175"/>
            <a:ext cx="9086850" cy="5753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712" y="552950"/>
            <a:ext cx="9172575" cy="603885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6861" y="352425"/>
            <a:ext cx="9058275" cy="615315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3998" y="353327"/>
            <a:ext cx="9144000" cy="6162675"/>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43007" y="490276"/>
            <a:ext cx="9115425" cy="6019800"/>
          </a:xfrm>
          <a:prstGeom prst="rect">
            <a:avLst/>
          </a:prstGeom>
        </p:spPr>
      </p:pic>
      <p:pic>
        <p:nvPicPr>
          <p:cNvPr id="18" name="图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0187" y="342900"/>
            <a:ext cx="9191625" cy="6172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项目章程</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462" y="33061"/>
            <a:ext cx="5649076" cy="6791877"/>
          </a:xfrm>
          <a:prstGeom prst="rect">
            <a:avLst/>
          </a:prstGeom>
        </p:spPr>
      </p:pic>
      <p:sp>
        <p:nvSpPr>
          <p:cNvPr id="11" name="文本框 10"/>
          <p:cNvSpPr txBox="1"/>
          <p:nvPr/>
        </p:nvSpPr>
        <p:spPr>
          <a:xfrm>
            <a:off x="9240982" y="6165273"/>
            <a:ext cx="2217274" cy="369332"/>
          </a:xfrm>
          <a:prstGeom prst="rect">
            <a:avLst/>
          </a:prstGeom>
          <a:noFill/>
        </p:spPr>
        <p:txBody>
          <a:bodyPr wrap="none" rtlCol="0">
            <a:spAutoFit/>
          </a:bodyPr>
          <a:lstStyle/>
          <a:p>
            <a:r>
              <a:rPr lang="en-US" altLang="zh-CN" dirty="0"/>
              <a:t>——</a:t>
            </a:r>
            <a:r>
              <a:rPr lang="zh-CN" altLang="en-US" dirty="0"/>
              <a:t>详情见项目章程</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endParaRPr lang="zh-CN" altLang="en-US" b="1" dirty="0">
              <a:solidFill>
                <a:schemeClr val="tx1">
                  <a:lumMod val="65000"/>
                  <a:lumOff val="3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2925" y="733425"/>
            <a:ext cx="3486150" cy="539115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437" y="866889"/>
            <a:ext cx="2895600" cy="506730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2487" y="895350"/>
            <a:ext cx="2867025" cy="5067300"/>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871537"/>
            <a:ext cx="3048000" cy="5114925"/>
          </a:xfrm>
          <a:prstGeom prst="rect">
            <a:avLst/>
          </a:prstGeom>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4" name="图片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2487" y="900112"/>
            <a:ext cx="2867025" cy="5057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1"/>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endParaRPr lang="en-US" altLang="zh-CN" sz="2800" b="1" dirty="0">
              <a:solidFill>
                <a:schemeClr val="bg2">
                  <a:lumMod val="50000"/>
                </a:schemeClr>
              </a:solidFill>
              <a:latin typeface="方正姚体" panose="02010601030101010101" charset="-122"/>
              <a:ea typeface="方正姚体" panose="02010601030101010101" charset="-122"/>
            </a:endParaRP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5.</a:t>
            </a:r>
            <a:r>
              <a:rPr lang="zh-CN" altLang="en-US" sz="4800" dirty="0">
                <a:solidFill>
                  <a:schemeClr val="bg2">
                    <a:lumMod val="50000"/>
                  </a:schemeClr>
                </a:solidFill>
                <a:latin typeface="方正姚体" panose="02010601030101010101" charset="-122"/>
                <a:ea typeface="方正姚体" panose="02010601030101010101" charset="-122"/>
              </a:rPr>
              <a:t>未来计划</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未来计划甘特图</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7992753" y="6188527"/>
            <a:ext cx="336181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甘特图</a:t>
            </a:r>
            <a:endParaRPr lang="zh-CN" altLang="en-US" dirty="0">
              <a:solidFill>
                <a:schemeClr val="bg2">
                  <a:lumMod val="25000"/>
                </a:schemeClr>
              </a:solidFill>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462" y="866624"/>
            <a:ext cx="10283075" cy="532190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系统设计与实现计划</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7272317" y="6188527"/>
            <a:ext cx="479810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系统设计与实现计划</a:t>
            </a:r>
            <a:endParaRPr lang="zh-CN" altLang="en-US" dirty="0">
              <a:solidFill>
                <a:schemeClr val="bg2">
                  <a:lumMod val="2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219" y="668985"/>
            <a:ext cx="5289561" cy="551954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部署计划</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7992753" y="6188527"/>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安装部署计划</a:t>
            </a:r>
            <a:endParaRPr lang="zh-CN" altLang="en-US" dirty="0">
              <a:solidFill>
                <a:schemeClr val="bg2">
                  <a:lumMod val="2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026" y="704924"/>
            <a:ext cx="5737947" cy="544815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测试计划</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7272317" y="6188527"/>
            <a:ext cx="36583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测试计划</a:t>
            </a:r>
            <a:endParaRPr lang="zh-CN" altLang="en-US" dirty="0">
              <a:solidFill>
                <a:schemeClr val="bg2">
                  <a:lumMod val="2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794" y="561975"/>
            <a:ext cx="5158411" cy="556424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培训计划</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7965044" y="6202381"/>
            <a:ext cx="357181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培训计划</a:t>
            </a:r>
            <a:endParaRPr lang="zh-CN" altLang="en-US" dirty="0">
              <a:solidFill>
                <a:schemeClr val="bg2">
                  <a:lumMod val="2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507" y="746760"/>
            <a:ext cx="5420985" cy="555258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1"/>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endParaRPr lang="en-US" altLang="zh-CN" sz="2800" b="1" dirty="0">
              <a:solidFill>
                <a:schemeClr val="bg2">
                  <a:lumMod val="50000"/>
                </a:schemeClr>
              </a:solidFill>
              <a:latin typeface="方正姚体" panose="02010601030101010101" charset="-122"/>
              <a:ea typeface="方正姚体" panose="02010601030101010101" charset="-122"/>
            </a:endParaRP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6.</a:t>
            </a:r>
            <a:r>
              <a:rPr lang="zh-CN" altLang="en-US" sz="4800" dirty="0">
                <a:solidFill>
                  <a:schemeClr val="bg2">
                    <a:lumMod val="50000"/>
                  </a:schemeClr>
                </a:solidFill>
                <a:latin typeface="方正姚体" panose="02010601030101010101" charset="-122"/>
                <a:ea typeface="方正姚体" panose="02010601030101010101" charset="-122"/>
              </a:rPr>
              <a:t>项目总结</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项目总计报告</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8137685" y="617804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项目总结报告</a:t>
            </a:r>
            <a:endParaRPr lang="zh-CN" altLang="en-US" dirty="0">
              <a:solidFill>
                <a:schemeClr val="bg2">
                  <a:lumMod val="2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473" y="824531"/>
            <a:ext cx="6341053" cy="535351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350895" cy="6671310"/>
            <a:chOff x="-84" y="-4188"/>
            <a:chExt cx="5277"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4325"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项目过程中的问题及分析</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574" y="2138878"/>
            <a:ext cx="9030851" cy="25802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需求项目计划</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2" name="矩形 1"/>
          <p:cNvSpPr/>
          <p:nvPr/>
        </p:nvSpPr>
        <p:spPr>
          <a:xfrm>
            <a:off x="3522218" y="5912584"/>
            <a:ext cx="5147563" cy="369332"/>
          </a:xfrm>
          <a:prstGeom prst="rect">
            <a:avLst/>
          </a:prstGeom>
        </p:spPr>
        <p:txBody>
          <a:bodyPr wrap="none">
            <a:spAutoFit/>
          </a:bodyPr>
          <a:lstStyle/>
          <a:p>
            <a:r>
              <a:rPr lang="zh-CN" altLang="en-US" b="1" kern="100" dirty="0">
                <a:solidFill>
                  <a:schemeClr val="tx1">
                    <a:lumMod val="65000"/>
                    <a:lumOff val="35000"/>
                  </a:schemeClr>
                </a:solidFill>
                <a:latin typeface="宋体" panose="02010600030101010101" pitchFamily="2" charset="-122"/>
                <a:cs typeface="Times New Roman" panose="02020603050405020304" pitchFamily="18" charset="0"/>
              </a:rPr>
              <a:t>模板参考</a:t>
            </a:r>
            <a:r>
              <a:rPr lang="en-US" altLang="zh-CN" b="1" kern="100" dirty="0">
                <a:solidFill>
                  <a:schemeClr val="tx1">
                    <a:lumMod val="65000"/>
                    <a:lumOff val="35000"/>
                  </a:schemeClr>
                </a:solidFill>
                <a:latin typeface="宋体" panose="02010600030101010101" pitchFamily="2" charset="-122"/>
                <a:cs typeface="Times New Roman" panose="02020603050405020304" pitchFamily="18" charset="0"/>
              </a:rPr>
              <a:t>ISO9001</a:t>
            </a:r>
            <a:r>
              <a:rPr lang="zh-CN" altLang="zh-CN" b="1" kern="100" dirty="0">
                <a:solidFill>
                  <a:schemeClr val="tx1">
                    <a:lumMod val="65000"/>
                    <a:lumOff val="35000"/>
                  </a:schemeClr>
                </a:solidFill>
                <a:cs typeface="Times New Roman" panose="02020603050405020304" pitchFamily="18" charset="0"/>
              </a:rPr>
              <a:t>标准文档模板《项目开发计划》</a:t>
            </a:r>
            <a:endParaRPr lang="zh-CN" altLang="en-US" b="1" dirty="0">
              <a:solidFill>
                <a:schemeClr val="tx1">
                  <a:lumMod val="65000"/>
                  <a:lumOff val="35000"/>
                </a:schemeClr>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509" y="2123144"/>
            <a:ext cx="5966980" cy="3211320"/>
          </a:xfrm>
          <a:prstGeom prst="rect">
            <a:avLst/>
          </a:prstGeom>
        </p:spPr>
      </p:pic>
      <p:sp>
        <p:nvSpPr>
          <p:cNvPr id="6" name="文本框 5"/>
          <p:cNvSpPr txBox="1"/>
          <p:nvPr/>
        </p:nvSpPr>
        <p:spPr>
          <a:xfrm>
            <a:off x="1778243" y="1386434"/>
            <a:ext cx="2954655" cy="369332"/>
          </a:xfrm>
          <a:prstGeom prst="rect">
            <a:avLst/>
          </a:prstGeom>
          <a:noFill/>
        </p:spPr>
        <p:txBody>
          <a:bodyPr wrap="none" rtlCol="0">
            <a:spAutoFit/>
          </a:bodyPr>
          <a:lstStyle/>
          <a:p>
            <a:r>
              <a:rPr lang="zh-CN" altLang="en-US" b="1" dirty="0">
                <a:solidFill>
                  <a:schemeClr val="tx1">
                    <a:lumMod val="65000"/>
                    <a:lumOff val="35000"/>
                  </a:schemeClr>
                </a:solidFill>
              </a:rPr>
              <a:t>需求工程项目计划相关材料</a:t>
            </a:r>
            <a:endParaRPr lang="zh-CN" altLang="en-US" b="1" dirty="0">
              <a:solidFill>
                <a:schemeClr val="tx1">
                  <a:lumMod val="65000"/>
                  <a:lumOff val="35000"/>
                </a:schemeClr>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350895" cy="6671310"/>
            <a:chOff x="-84" y="-4188"/>
            <a:chExt cx="5277"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4325"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项目过程总结的经验</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105" y="928931"/>
            <a:ext cx="7107789" cy="500013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674" y="1027674"/>
            <a:ext cx="7104652" cy="480265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819" y="2065828"/>
            <a:ext cx="8504361" cy="265875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6"/>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雷达图</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graphicFrame>
        <p:nvGraphicFramePr>
          <p:cNvPr id="15" name="图表 14"/>
          <p:cNvGraphicFramePr/>
          <p:nvPr/>
        </p:nvGraphicFramePr>
        <p:xfrm>
          <a:off x="2012155" y="1275526"/>
          <a:ext cx="2723129" cy="236066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6" name="图表 15"/>
          <p:cNvGraphicFramePr/>
          <p:nvPr/>
        </p:nvGraphicFramePr>
        <p:xfrm>
          <a:off x="4735287" y="1285729"/>
          <a:ext cx="2721425" cy="23540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图表 16"/>
          <p:cNvGraphicFramePr/>
          <p:nvPr/>
        </p:nvGraphicFramePr>
        <p:xfrm>
          <a:off x="7468617" y="1279097"/>
          <a:ext cx="2709524" cy="23606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图表 17"/>
          <p:cNvGraphicFramePr/>
          <p:nvPr/>
        </p:nvGraphicFramePr>
        <p:xfrm>
          <a:off x="3384774" y="3643341"/>
          <a:ext cx="2711224" cy="23997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图表 18"/>
          <p:cNvGraphicFramePr/>
          <p:nvPr/>
        </p:nvGraphicFramePr>
        <p:xfrm>
          <a:off x="6095998" y="3643338"/>
          <a:ext cx="2721429" cy="239979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Team Building</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endParaRPr lang="zh-CN" altLang="en-US" dirty="0">
              <a:solidFill>
                <a:schemeClr val="bg2">
                  <a:lumMod val="25000"/>
                </a:schemeClr>
              </a:solidFill>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517" y="561340"/>
            <a:ext cx="4209772" cy="5611259"/>
          </a:xfrm>
          <a:prstGeom prst="rect">
            <a:avLst/>
          </a:prstGeom>
        </p:spPr>
      </p:pic>
      <p:sp>
        <p:nvSpPr>
          <p:cNvPr id="2" name="文本框 1"/>
          <p:cNvSpPr txBox="1"/>
          <p:nvPr/>
        </p:nvSpPr>
        <p:spPr>
          <a:xfrm>
            <a:off x="1778243" y="2766804"/>
            <a:ext cx="3027277" cy="1200329"/>
          </a:xfrm>
          <a:prstGeom prst="rect">
            <a:avLst/>
          </a:prstGeom>
          <a:noFill/>
        </p:spPr>
        <p:txBody>
          <a:bodyPr wrap="square" rtlCol="0">
            <a:spAutoFit/>
          </a:bodyPr>
          <a:lstStyle/>
          <a:p>
            <a:r>
              <a:rPr lang="zh-CN" altLang="en-US" b="1" dirty="0">
                <a:solidFill>
                  <a:schemeClr val="tx1">
                    <a:lumMod val="75000"/>
                    <a:lumOff val="25000"/>
                  </a:schemeClr>
                </a:solidFill>
              </a:rPr>
              <a:t>目的：</a:t>
            </a:r>
            <a:r>
              <a:rPr lang="en-US" altLang="zh-CN" b="1" dirty="0">
                <a:solidFill>
                  <a:schemeClr val="tx1">
                    <a:lumMod val="75000"/>
                    <a:lumOff val="25000"/>
                  </a:schemeClr>
                </a:solidFill>
              </a:rPr>
              <a:t>	</a:t>
            </a:r>
            <a:endParaRPr lang="en-US" altLang="zh-CN" b="1" dirty="0">
              <a:solidFill>
                <a:schemeClr val="tx1">
                  <a:lumMod val="75000"/>
                  <a:lumOff val="25000"/>
                </a:schemeClr>
              </a:solidFill>
            </a:endParaRPr>
          </a:p>
          <a:p>
            <a:r>
              <a:rPr lang="en-US" altLang="zh-CN" b="1" dirty="0">
                <a:solidFill>
                  <a:schemeClr val="tx1">
                    <a:lumMod val="75000"/>
                    <a:lumOff val="25000"/>
                  </a:schemeClr>
                </a:solidFill>
              </a:rPr>
              <a:t>         </a:t>
            </a:r>
            <a:r>
              <a:rPr lang="zh-CN" altLang="en-US" b="1" dirty="0">
                <a:solidFill>
                  <a:schemeClr val="tx1">
                    <a:lumMod val="75000"/>
                    <a:lumOff val="25000"/>
                  </a:schemeClr>
                </a:solidFill>
              </a:rPr>
              <a:t>确认管理员功能点、促进组员之间沟通交流。</a:t>
            </a:r>
            <a:endParaRPr lang="en-US" altLang="zh-CN" b="1" dirty="0">
              <a:solidFill>
                <a:schemeClr val="tx1">
                  <a:lumMod val="75000"/>
                  <a:lumOff val="25000"/>
                </a:schemeClr>
              </a:solidFill>
            </a:endParaRPr>
          </a:p>
          <a:p>
            <a:r>
              <a:rPr lang="zh-CN" altLang="en-US" b="1" dirty="0">
                <a:solidFill>
                  <a:schemeClr val="tx1">
                    <a:lumMod val="75000"/>
                    <a:lumOff val="25000"/>
                  </a:schemeClr>
                </a:solidFill>
              </a:rPr>
              <a:t>方式：聚餐</a:t>
            </a:r>
            <a:endParaRPr lang="en-US" altLang="zh-CN" b="1" dirty="0">
              <a:solidFill>
                <a:schemeClr val="tx1">
                  <a:lumMod val="75000"/>
                  <a:lumOff val="25000"/>
                </a:schemeClr>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移动课堂助理</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2" name="图片 1"/>
          <p:cNvPicPr>
            <a:picLocks noChangeAspect="1"/>
          </p:cNvPicPr>
          <p:nvPr/>
        </p:nvPicPr>
        <p:blipFill>
          <a:blip r:embed="rId2"/>
          <a:stretch>
            <a:fillRect/>
          </a:stretch>
        </p:blipFill>
        <p:spPr>
          <a:xfrm>
            <a:off x="2391198" y="1349444"/>
            <a:ext cx="7409604" cy="523642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2700" y="3928110"/>
            <a:ext cx="12181840" cy="2939415"/>
            <a:chOff x="20" y="5946"/>
            <a:chExt cx="19184" cy="4852"/>
          </a:xfrm>
        </p:grpSpPr>
        <p:pic>
          <p:nvPicPr>
            <p:cNvPr id="3" name="图片 2" descr="400083054"/>
            <p:cNvPicPr>
              <a:picLocks noChangeAspect="1"/>
            </p:cNvPicPr>
            <p:nvPr/>
          </p:nvPicPr>
          <p:blipFill>
            <a:blip r:embed="rId1"/>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638425" y="2563378"/>
            <a:ext cx="7227570" cy="900246"/>
          </a:xfrm>
          <a:prstGeom prst="rect">
            <a:avLst/>
          </a:prstGeom>
          <a:noFill/>
        </p:spPr>
        <p:txBody>
          <a:bodyPr wrap="square" lIns="68580" tIns="34290" rIns="68580" bIns="34290" rtlCol="0">
            <a:spAutoFit/>
          </a:bodyPr>
          <a:lstStyle/>
          <a:p>
            <a:pPr algn="ctr"/>
            <a:r>
              <a:rPr lang="en-US" sz="5400" dirty="0">
                <a:solidFill>
                  <a:schemeClr val="bg2">
                    <a:lumMod val="50000"/>
                  </a:schemeClr>
                </a:solidFill>
                <a:latin typeface="微软雅黑" panose="020B0503020204020204" charset="-122"/>
                <a:ea typeface="微软雅黑" panose="020B0503020204020204" charset="-122"/>
              </a:rPr>
              <a:t>THANK YOU</a:t>
            </a:r>
            <a:endParaRPr lang="en-US" sz="5400" dirty="0">
              <a:solidFill>
                <a:schemeClr val="bg2">
                  <a:lumMod val="50000"/>
                </a:schemeClr>
              </a:solidFill>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6448" y="681092"/>
            <a:ext cx="3365552" cy="579622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11" y="1962470"/>
            <a:ext cx="7858125" cy="4514850"/>
          </a:xfrm>
          <a:prstGeom prst="rect">
            <a:avLst/>
          </a:prstGeom>
        </p:spPr>
      </p:pic>
      <p:sp>
        <p:nvSpPr>
          <p:cNvPr id="9" name="文本框 8"/>
          <p:cNvSpPr txBox="1"/>
          <p:nvPr/>
        </p:nvSpPr>
        <p:spPr>
          <a:xfrm>
            <a:off x="3358319" y="1160602"/>
            <a:ext cx="2507418" cy="400110"/>
          </a:xfrm>
          <a:prstGeom prst="rect">
            <a:avLst/>
          </a:prstGeom>
          <a:noFill/>
        </p:spPr>
        <p:txBody>
          <a:bodyPr wrap="none" rtlCol="0">
            <a:spAutoFit/>
          </a:bodyPr>
          <a:lstStyle/>
          <a:p>
            <a:r>
              <a:rPr lang="zh-CN" altLang="en-US" sz="2000" b="1" dirty="0">
                <a:solidFill>
                  <a:schemeClr val="tx1">
                    <a:lumMod val="65000"/>
                    <a:lumOff val="35000"/>
                  </a:schemeClr>
                </a:solidFill>
              </a:rPr>
              <a:t>会议记录及录音概览</a:t>
            </a:r>
            <a:endParaRPr lang="zh-CN" altLang="en-US" sz="2000" b="1" dirty="0">
              <a:solidFill>
                <a:schemeClr val="tx1">
                  <a:lumMod val="65000"/>
                  <a:lumOff val="3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1"/>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会议记录样例</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405" y="943619"/>
            <a:ext cx="11553825" cy="572452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4267</Words>
  <Application>WPS 演示</Application>
  <PresentationFormat>宽屏</PresentationFormat>
  <Paragraphs>715</Paragraphs>
  <Slides>76</Slides>
  <Notes>15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76</vt:i4>
      </vt:variant>
    </vt:vector>
  </HeadingPairs>
  <TitlesOfParts>
    <vt:vector size="90" baseType="lpstr">
      <vt:lpstr>Arial</vt:lpstr>
      <vt:lpstr>宋体</vt:lpstr>
      <vt:lpstr>Wingdings</vt:lpstr>
      <vt:lpstr>微软雅黑</vt:lpstr>
      <vt:lpstr>幼圆</vt:lpstr>
      <vt:lpstr>BrowalliaUPC</vt:lpstr>
      <vt:lpstr>Microsoft JhengHei</vt:lpstr>
      <vt:lpstr>方正姚体</vt:lpstr>
      <vt:lpstr>Times New Roman</vt:lpstr>
      <vt:lpstr>Calibri</vt:lpstr>
      <vt:lpstr>Arial Unicode MS</vt:lpstr>
      <vt:lpstr>Calibri Light</vt:lpstr>
      <vt:lpstr>Vampire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hongshao</dc:creator>
  <cp:lastModifiedBy>͜✿Refrain</cp:lastModifiedBy>
  <cp:revision>127</cp:revision>
  <dcterms:created xsi:type="dcterms:W3CDTF">2017-10-07T02:16:00Z</dcterms:created>
  <dcterms:modified xsi:type="dcterms:W3CDTF">2019-01-16T02:50:10Z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